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0" r:id="rId1"/>
  </p:sldMasterIdLst>
  <p:notesMasterIdLst>
    <p:notesMasterId r:id="rId45"/>
  </p:notesMasterIdLst>
  <p:handoutMasterIdLst>
    <p:handoutMasterId r:id="rId46"/>
  </p:handoutMasterIdLst>
  <p:sldIdLst>
    <p:sldId id="422" r:id="rId2"/>
    <p:sldId id="539" r:id="rId3"/>
    <p:sldId id="540" r:id="rId4"/>
    <p:sldId id="543" r:id="rId5"/>
    <p:sldId id="544" r:id="rId6"/>
    <p:sldId id="545" r:id="rId7"/>
    <p:sldId id="546" r:id="rId8"/>
    <p:sldId id="547" r:id="rId9"/>
    <p:sldId id="550" r:id="rId10"/>
    <p:sldId id="551" r:id="rId11"/>
    <p:sldId id="553" r:id="rId12"/>
    <p:sldId id="557" r:id="rId13"/>
    <p:sldId id="561" r:id="rId14"/>
    <p:sldId id="567" r:id="rId15"/>
    <p:sldId id="568" r:id="rId16"/>
    <p:sldId id="575" r:id="rId17"/>
    <p:sldId id="579" r:id="rId18"/>
    <p:sldId id="501" r:id="rId19"/>
    <p:sldId id="502" r:id="rId20"/>
    <p:sldId id="503" r:id="rId21"/>
    <p:sldId id="580" r:id="rId22"/>
    <p:sldId id="504" r:id="rId23"/>
    <p:sldId id="505" r:id="rId24"/>
    <p:sldId id="506" r:id="rId25"/>
    <p:sldId id="507" r:id="rId26"/>
    <p:sldId id="508" r:id="rId27"/>
    <p:sldId id="509" r:id="rId28"/>
    <p:sldId id="510" r:id="rId29"/>
    <p:sldId id="511" r:id="rId30"/>
    <p:sldId id="512" r:id="rId31"/>
    <p:sldId id="513" r:id="rId32"/>
    <p:sldId id="514" r:id="rId33"/>
    <p:sldId id="515" r:id="rId34"/>
    <p:sldId id="537" r:id="rId35"/>
    <p:sldId id="538" r:id="rId36"/>
    <p:sldId id="370" r:id="rId37"/>
    <p:sldId id="371" r:id="rId38"/>
    <p:sldId id="372" r:id="rId39"/>
    <p:sldId id="373" r:id="rId40"/>
    <p:sldId id="374" r:id="rId41"/>
    <p:sldId id="375" r:id="rId42"/>
    <p:sldId id="376" r:id="rId43"/>
    <p:sldId id="338" r:id="rId4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FF0101"/>
    <a:srgbClr val="0000CC"/>
    <a:srgbClr val="FFFF00"/>
    <a:srgbClr val="CCFF33"/>
    <a:srgbClr val="00FFFF"/>
    <a:srgbClr val="66FFCC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11" autoAdjust="0"/>
    <p:restoredTop sz="98397" autoAdjust="0"/>
  </p:normalViewPr>
  <p:slideViewPr>
    <p:cSldViewPr>
      <p:cViewPr varScale="1">
        <p:scale>
          <a:sx n="74" d="100"/>
          <a:sy n="74" d="100"/>
        </p:scale>
        <p:origin x="-15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171F1888-2C74-4112-9EF5-2EC5B0178310}" type="datetimeFigureOut">
              <a:rPr lang="ru-RU"/>
              <a:pPr>
                <a:defRPr/>
              </a:pPr>
              <a:t>09.03.2017</a:t>
            </a:fld>
            <a:endParaRPr lang="ru-RU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75526CA-E93A-4CE2-A403-9E477C20C4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117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75D56EF0-123E-4D41-B26C-D2A51B43CA8B}" type="datetimeFigureOut">
              <a:rPr lang="ru-RU"/>
              <a:pPr>
                <a:defRPr/>
              </a:pPr>
              <a:t>09.03.2017</a:t>
            </a:fld>
            <a:endParaRPr lang="ru-RU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19E94F7-61E8-4A04-BC5B-558C030374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66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4D41B7C-9562-45B2-A543-1362A097D0D3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35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9A15E-FC8F-44E8-AECD-B5346161D38E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9A1974-0E14-4A7B-86D0-F937DCEB65DD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284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9A1974-0E14-4A7B-86D0-F937DCEB65DD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806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9A1974-0E14-4A7B-86D0-F937DCEB65DD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888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7F615FB-C9CC-4003-BF63-5F263B18BFB2}" type="slidenum">
              <a:rPr lang="ru-RU"/>
              <a:pPr/>
              <a:t>37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836-C599-4B6B-93F1-1F91E8FEE4B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4F019A-C9EE-4CA6-B4BA-19A6FEE3AC5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588D66-BE17-45EA-B67E-3206F0F333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C8CEA-83EB-49B4-912D-003D95D10A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766F1-EE12-4CC1-8997-B94197B9A5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5CD046-DEB3-42AA-93AB-94457DD39E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7A65D1-9A96-4164-BF2A-F00716A17A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8F252D-2AF6-4CC4-B898-8E6FCB8225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B40553-014F-4792-875D-1E432D259E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7F60B2-5012-4FA7-A0F3-AAAC111442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899A5-A13B-4DD2-BD58-CA1E647BBC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A998CF3F-A4CA-48AE-A770-452288109D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32" r:id="rId2"/>
    <p:sldLayoutId id="2147484133" r:id="rId3"/>
    <p:sldLayoutId id="2147484134" r:id="rId4"/>
    <p:sldLayoutId id="2147484135" r:id="rId5"/>
    <p:sldLayoutId id="2147484136" r:id="rId6"/>
    <p:sldLayoutId id="2147484137" r:id="rId7"/>
    <p:sldLayoutId id="2147484138" r:id="rId8"/>
    <p:sldLayoutId id="2147484139" r:id="rId9"/>
    <p:sldLayoutId id="2147484140" r:id="rId10"/>
    <p:sldLayoutId id="2147484141" r:id="rId11"/>
  </p:sldLayoutIdLst>
  <p:transition spd="med">
    <p:pull dir="d"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0" y="2492896"/>
            <a:ext cx="9144000" cy="4365106"/>
          </a:xfrm>
          <a:prstGeom prst="rect">
            <a:avLst/>
          </a:prstGeom>
          <a:solidFill>
            <a:srgbClr val="FCBA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4338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600" y="962026"/>
            <a:ext cx="5472608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Прямоугольник 17"/>
          <p:cNvSpPr>
            <a:spLocks noChangeArrowheads="1"/>
          </p:cNvSpPr>
          <p:nvPr/>
        </p:nvSpPr>
        <p:spPr bwMode="auto">
          <a:xfrm>
            <a:off x="2447131" y="5301208"/>
            <a:ext cx="6496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i="1" dirty="0" err="1" smtClean="0">
                <a:solidFill>
                  <a:srgbClr val="003366"/>
                </a:solidFill>
                <a:latin typeface="Arial" charset="0"/>
                <a:cs typeface="Arial" charset="0"/>
              </a:rPr>
              <a:t>Кожобеков</a:t>
            </a:r>
            <a:r>
              <a:rPr lang="ru-RU" altLang="ru-RU" sz="2400" i="1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 </a:t>
            </a:r>
            <a:r>
              <a:rPr lang="ru-RU" altLang="ru-RU" sz="2400" i="1" dirty="0">
                <a:solidFill>
                  <a:srgbClr val="003366"/>
                </a:solidFill>
                <a:latin typeface="Arial" charset="0"/>
                <a:cs typeface="Arial" charset="0"/>
              </a:rPr>
              <a:t>К.Г.</a:t>
            </a:r>
            <a:r>
              <a:rPr lang="en-US" altLang="ru-RU" sz="2400" i="1" dirty="0">
                <a:solidFill>
                  <a:srgbClr val="003366"/>
                </a:solidFill>
                <a:latin typeface="Arial" charset="0"/>
                <a:cs typeface="Arial" charset="0"/>
              </a:rPr>
              <a:t> </a:t>
            </a:r>
          </a:p>
        </p:txBody>
      </p:sp>
      <p:grpSp>
        <p:nvGrpSpPr>
          <p:cNvPr id="14342" name="Группа 29"/>
          <p:cNvGrpSpPr>
            <a:grpSpLocks/>
          </p:cNvGrpSpPr>
          <p:nvPr/>
        </p:nvGrpSpPr>
        <p:grpSpPr bwMode="auto">
          <a:xfrm>
            <a:off x="2228850" y="-15875"/>
            <a:ext cx="6915150" cy="139700"/>
            <a:chOff x="850107" y="2024394"/>
            <a:chExt cx="2550318" cy="4571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850107" y="2024394"/>
              <a:ext cx="850106" cy="45719"/>
            </a:xfrm>
            <a:prstGeom prst="rect">
              <a:avLst/>
            </a:prstGeom>
            <a:solidFill>
              <a:srgbClr val="3654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1700213" y="2024394"/>
              <a:ext cx="850106" cy="45719"/>
            </a:xfrm>
            <a:prstGeom prst="rect">
              <a:avLst/>
            </a:prstGeom>
            <a:solidFill>
              <a:srgbClr val="8DD8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2550319" y="2024394"/>
              <a:ext cx="850106" cy="45719"/>
            </a:xfrm>
            <a:prstGeom prst="rect">
              <a:avLst/>
            </a:prstGeom>
            <a:solidFill>
              <a:srgbClr val="D1D2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5" name="Равнобедренный треугольник 34"/>
          <p:cNvSpPr/>
          <p:nvPr/>
        </p:nvSpPr>
        <p:spPr>
          <a:xfrm rot="10800000">
            <a:off x="2228850" y="3065463"/>
            <a:ext cx="385763" cy="32861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177416" y="2636912"/>
            <a:ext cx="8859080" cy="2330376"/>
          </a:xfrm>
        </p:spPr>
        <p:txBody>
          <a:bodyPr/>
          <a:lstStyle/>
          <a:p>
            <a:pPr algn="ctr"/>
            <a:r>
              <a:rPr lang="ru-RU" sz="4200" dirty="0" smtClean="0">
                <a:solidFill>
                  <a:srgbClr val="FF0000"/>
                </a:solidFill>
                <a:effectLst/>
              </a:rPr>
              <a:t>Система </a:t>
            </a:r>
            <a:r>
              <a:rPr lang="ru-RU" sz="4200" dirty="0">
                <a:solidFill>
                  <a:srgbClr val="FF0000"/>
                </a:solidFill>
                <a:effectLst/>
              </a:rPr>
              <a:t>обеспечения качества  профессионального образования</a:t>
            </a:r>
            <a:endParaRPr lang="en-GB" sz="4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894151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8892480" cy="620688"/>
          </a:xfrm>
        </p:spPr>
        <p:txBody>
          <a:bodyPr/>
          <a:lstStyle/>
          <a:p>
            <a:pPr marL="0" indent="0" algn="ctr">
              <a:buNone/>
            </a:pPr>
            <a:r>
              <a:rPr lang="ru-RU" sz="3800" dirty="0"/>
              <a:t>Система менеджмента качества</a:t>
            </a:r>
            <a:endParaRPr lang="en-NZ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9512" y="620688"/>
            <a:ext cx="8712968" cy="612068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ru-RU" dirty="0"/>
              <a:t>Система менеджмента качества </a:t>
            </a:r>
            <a:r>
              <a:rPr lang="ru-RU" dirty="0" smtClean="0"/>
              <a:t>организации это полный перечень решений </a:t>
            </a:r>
            <a:r>
              <a:rPr lang="ru-RU" dirty="0"/>
              <a:t>и </a:t>
            </a:r>
            <a:r>
              <a:rPr lang="ru-RU" dirty="0" smtClean="0"/>
              <a:t>подходов, которые она определила, а также </a:t>
            </a:r>
            <a:r>
              <a:rPr lang="ru-RU" dirty="0"/>
              <a:t>методы, которые </a:t>
            </a:r>
            <a:r>
              <a:rPr lang="ru-RU" dirty="0" smtClean="0"/>
              <a:t>она </a:t>
            </a:r>
            <a:r>
              <a:rPr lang="ru-RU" dirty="0"/>
              <a:t>использует, чтобы управлять качеством </a:t>
            </a:r>
            <a:r>
              <a:rPr lang="ru-RU" dirty="0" smtClean="0"/>
              <a:t>предоставляемых услуг. </a:t>
            </a:r>
            <a:r>
              <a:rPr lang="ru-RU" dirty="0"/>
              <a:t>Это включает: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Документы планирования (стратегические, годовые, проектные и планы действий)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Политику  и Устав </a:t>
            </a:r>
            <a:r>
              <a:rPr lang="en-NZ" dirty="0" smtClean="0"/>
              <a:t>(</a:t>
            </a:r>
            <a:r>
              <a:rPr lang="ru-RU" dirty="0" smtClean="0"/>
              <a:t>для принятия </a:t>
            </a:r>
            <a:r>
              <a:rPr lang="ru-RU" dirty="0"/>
              <a:t>решений по всем основным направлениям деятельности)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Руководства по процедурам (пошаговое руководство по реализации основных процессов)</a:t>
            </a:r>
            <a:endParaRPr lang="ru-RU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Инструкции для </a:t>
            </a:r>
            <a:r>
              <a:rPr lang="ru-RU" dirty="0" smtClean="0"/>
              <a:t>выполнения заданий </a:t>
            </a:r>
            <a:r>
              <a:rPr lang="ru-RU" dirty="0"/>
              <a:t>(подробные инструкции, которым необходимо следовать)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Отчеты по самооценке/</a:t>
            </a:r>
            <a:r>
              <a:rPr lang="ru-RU" dirty="0" err="1" smtClean="0"/>
              <a:t>самообследованию</a:t>
            </a:r>
            <a:r>
              <a:rPr lang="ru-RU" dirty="0" smtClean="0"/>
              <a:t> (</a:t>
            </a:r>
            <a:r>
              <a:rPr lang="ru-RU" dirty="0"/>
              <a:t>анализ данных, свидетельствующих о </a:t>
            </a:r>
            <a:r>
              <a:rPr lang="ru-RU" dirty="0" smtClean="0"/>
              <a:t>разрыве </a:t>
            </a:r>
            <a:r>
              <a:rPr lang="ru-RU" dirty="0"/>
              <a:t>между текущей </a:t>
            </a:r>
            <a:r>
              <a:rPr lang="ru-RU" dirty="0" smtClean="0"/>
              <a:t>позицией </a:t>
            </a:r>
            <a:r>
              <a:rPr lang="ru-RU" dirty="0"/>
              <a:t>и желаемой / целевой </a:t>
            </a:r>
            <a:r>
              <a:rPr lang="ru-RU" dirty="0" smtClean="0"/>
              <a:t>позицией)</a:t>
            </a:r>
            <a:endParaRPr lang="ru-RU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Механизмы регулярного сбора обратной связи с заинтересованными сторонами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Процессы для проверки качества результатов </a:t>
            </a:r>
            <a:r>
              <a:rPr lang="ru-RU" dirty="0" smtClean="0"/>
              <a:t>(</a:t>
            </a:r>
            <a:r>
              <a:rPr lang="ru-RU" dirty="0"/>
              <a:t>например</a:t>
            </a:r>
            <a:r>
              <a:rPr lang="ru-RU" dirty="0" smtClean="0"/>
              <a:t>, результаты студентов)</a:t>
            </a:r>
          </a:p>
          <a:p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2253007012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352928" cy="620687"/>
          </a:xfrm>
        </p:spPr>
        <p:txBody>
          <a:bodyPr/>
          <a:lstStyle/>
          <a:p>
            <a:pPr algn="ctr"/>
            <a:r>
              <a:rPr lang="ru-RU" sz="4000" dirty="0" smtClean="0"/>
              <a:t>Вход</a:t>
            </a:r>
            <a:r>
              <a:rPr lang="en-NZ" sz="4000" dirty="0" smtClean="0"/>
              <a:t>, </a:t>
            </a:r>
            <a:r>
              <a:rPr lang="ru-RU" sz="4000" dirty="0" smtClean="0"/>
              <a:t>процесс</a:t>
            </a:r>
            <a:r>
              <a:rPr lang="en-NZ" sz="4000" dirty="0" smtClean="0"/>
              <a:t> </a:t>
            </a:r>
            <a:r>
              <a:rPr lang="ru-RU" sz="4000" dirty="0" smtClean="0"/>
              <a:t>и результаты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1484226"/>
            <a:ext cx="3024336" cy="5113126"/>
          </a:xfrm>
          <a:prstGeom prst="rect">
            <a:avLst/>
          </a:prstGeom>
        </p:spPr>
        <p:txBody>
          <a:bodyPr/>
          <a:lstStyle/>
          <a:p>
            <a:pPr algn="ctr">
              <a:buNone/>
            </a:pPr>
            <a:r>
              <a:rPr lang="ru-RU" sz="2000" b="1" dirty="0" smtClean="0"/>
              <a:t>Вход</a:t>
            </a:r>
            <a:endParaRPr lang="en-NZ" sz="2000" b="1" dirty="0" smtClean="0"/>
          </a:p>
          <a:p>
            <a:r>
              <a:rPr lang="ru-RU" sz="2000" dirty="0" smtClean="0"/>
              <a:t>Миссия, видение, стратегия, цели ОП</a:t>
            </a:r>
          </a:p>
          <a:p>
            <a:r>
              <a:rPr lang="ru-RU" sz="2000" dirty="0" smtClean="0"/>
              <a:t>Результаты обучения</a:t>
            </a:r>
          </a:p>
          <a:p>
            <a:r>
              <a:rPr lang="ru-RU" sz="2000" dirty="0" err="1" smtClean="0"/>
              <a:t>Образов.программы</a:t>
            </a:r>
            <a:endParaRPr lang="ru-RU" sz="2000" dirty="0" smtClean="0"/>
          </a:p>
          <a:p>
            <a:r>
              <a:rPr lang="ru-RU" sz="2000" dirty="0" smtClean="0"/>
              <a:t>Финансы</a:t>
            </a:r>
            <a:endParaRPr lang="en-NZ" sz="2000" dirty="0" smtClean="0"/>
          </a:p>
          <a:p>
            <a:r>
              <a:rPr lang="ru-RU" sz="2000" dirty="0" smtClean="0"/>
              <a:t>Инфраструктура</a:t>
            </a:r>
            <a:endParaRPr lang="en-NZ" sz="2000" dirty="0" smtClean="0"/>
          </a:p>
          <a:p>
            <a:r>
              <a:rPr lang="ru-RU" sz="2000" dirty="0" smtClean="0"/>
              <a:t>Оборудование</a:t>
            </a:r>
            <a:endParaRPr lang="en-NZ" sz="2000" dirty="0" smtClean="0"/>
          </a:p>
          <a:p>
            <a:r>
              <a:rPr lang="ru-RU" sz="2000" dirty="0" smtClean="0"/>
              <a:t>Учебные материалы</a:t>
            </a:r>
            <a:endParaRPr lang="en-NZ" sz="2000" dirty="0" smtClean="0"/>
          </a:p>
          <a:p>
            <a:r>
              <a:rPr lang="ru-RU" sz="2000" dirty="0" smtClean="0"/>
              <a:t>Преподаватели/уч-ся</a:t>
            </a:r>
          </a:p>
          <a:p>
            <a:r>
              <a:rPr lang="ru-RU" sz="2000" dirty="0" smtClean="0"/>
              <a:t>Нормативы</a:t>
            </a:r>
          </a:p>
          <a:p>
            <a:endParaRPr lang="en-GB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067944" y="1916832"/>
            <a:ext cx="2304901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8775" marR="0" lvl="0" indent="-358775" algn="ctr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tabLst>
                <a:tab pos="2190750" algn="l"/>
              </a:tabLst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6E645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Процессы</a:t>
            </a:r>
            <a:endParaRPr kumimoji="0" lang="en-NZ" sz="1800" b="1" i="0" u="none" strike="noStrike" kern="0" cap="none" spc="0" normalizeH="0" baseline="0" noProof="0" dirty="0" smtClean="0">
              <a:ln>
                <a:noFill/>
              </a:ln>
              <a:solidFill>
                <a:srgbClr val="6E645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8775" marR="0" lvl="0" indent="-3587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 typeface="Arial" pitchFamily="34" charset="0"/>
              <a:buChar char="•"/>
              <a:tabLst>
                <a:tab pos="2190750" algn="l"/>
              </a:tabLst>
              <a:defRPr/>
            </a:pPr>
            <a:r>
              <a:rPr lang="ru-RU" kern="0" dirty="0" smtClean="0">
                <a:solidFill>
                  <a:srgbClr val="6E6452"/>
                </a:solidFill>
              </a:rPr>
              <a:t>Закупка</a:t>
            </a:r>
            <a:endParaRPr lang="en-NZ" kern="0" dirty="0" smtClean="0">
              <a:solidFill>
                <a:srgbClr val="6E6452"/>
              </a:solidFill>
            </a:endParaRPr>
          </a:p>
          <a:p>
            <a:pPr marL="358775" marR="0" lvl="0" indent="-3587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 typeface="Arial" pitchFamily="34" charset="0"/>
              <a:buChar char="•"/>
              <a:tabLst>
                <a:tab pos="2190750" algn="l"/>
              </a:tabLst>
              <a:defRPr/>
            </a:pPr>
            <a:r>
              <a:rPr lang="ru-RU" kern="0" dirty="0" smtClean="0">
                <a:solidFill>
                  <a:srgbClr val="6E6452"/>
                </a:solidFill>
              </a:rPr>
              <a:t>Обслуживание</a:t>
            </a:r>
            <a:endParaRPr lang="en-NZ" kern="0" dirty="0" smtClean="0">
              <a:solidFill>
                <a:srgbClr val="6E6452"/>
              </a:solidFill>
            </a:endParaRPr>
          </a:p>
          <a:p>
            <a:pPr marL="358775" marR="0" lvl="0" indent="-3587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 typeface="Arial" pitchFamily="34" charset="0"/>
              <a:buChar char="•"/>
              <a:tabLst>
                <a:tab pos="2190750" algn="l"/>
              </a:tabLst>
              <a:defRPr/>
            </a:pPr>
            <a:r>
              <a:rPr lang="ru-RU" kern="0" dirty="0" smtClean="0">
                <a:solidFill>
                  <a:srgbClr val="6E6452"/>
                </a:solidFill>
              </a:rPr>
              <a:t>Набор/Выпуск</a:t>
            </a:r>
            <a:endParaRPr lang="en-NZ" kern="0" dirty="0" smtClean="0">
              <a:solidFill>
                <a:srgbClr val="6E6452"/>
              </a:solidFill>
            </a:endParaRPr>
          </a:p>
          <a:p>
            <a:pPr marL="358775" marR="0" lvl="0" indent="-3587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 typeface="Arial" pitchFamily="34" charset="0"/>
              <a:buChar char="•"/>
              <a:tabLst>
                <a:tab pos="2190750" algn="l"/>
              </a:tabLst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E645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Преподавание и обучение</a:t>
            </a:r>
            <a:endParaRPr kumimoji="0" lang="en-NZ" sz="1800" b="0" i="0" u="none" strike="noStrike" kern="0" cap="none" spc="0" normalizeH="0" baseline="0" noProof="0" dirty="0" smtClean="0">
              <a:ln>
                <a:noFill/>
              </a:ln>
              <a:solidFill>
                <a:srgbClr val="6E645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8775" marR="0" lvl="0" indent="-3587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 typeface="Arial" pitchFamily="34" charset="0"/>
              <a:buChar char="•"/>
              <a:tabLst>
                <a:tab pos="2190750" algn="l"/>
              </a:tabLst>
              <a:defRPr/>
            </a:pPr>
            <a:r>
              <a:rPr lang="ru-RU" kern="0" dirty="0" smtClean="0">
                <a:solidFill>
                  <a:srgbClr val="6E6452"/>
                </a:solidFill>
              </a:rPr>
              <a:t>Ведение статистики (документации)</a:t>
            </a:r>
            <a:endParaRPr lang="en-NZ" kern="0" dirty="0" smtClean="0">
              <a:solidFill>
                <a:srgbClr val="6E6452"/>
              </a:solidFill>
            </a:endParaRPr>
          </a:p>
          <a:p>
            <a:pPr marL="358775" marR="0" lvl="0" indent="-3587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 typeface="Arial" pitchFamily="34" charset="0"/>
              <a:buChar char="•"/>
              <a:tabLst>
                <a:tab pos="2190750" algn="l"/>
              </a:tabLst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E645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Оценивание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6E645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804893" y="1844824"/>
            <a:ext cx="2159595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8775" marR="0" lvl="0" indent="-358775" algn="ctr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tabLst>
                <a:tab pos="2190750" algn="l"/>
              </a:tabLst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6E645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Результаты</a:t>
            </a:r>
            <a:endParaRPr lang="en-GB" b="1" kern="0" dirty="0" smtClean="0">
              <a:solidFill>
                <a:srgbClr val="6E6452"/>
              </a:solidFill>
            </a:endParaRPr>
          </a:p>
          <a:p>
            <a:pPr marL="358775" marR="0" lvl="0" indent="-3587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 typeface="Arial" pitchFamily="34" charset="0"/>
              <a:buChar char="•"/>
              <a:tabLst>
                <a:tab pos="2190750" algn="l"/>
              </a:tabLst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E645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Закрепление обучающихся</a:t>
            </a:r>
            <a:endParaRPr kumimoji="0" lang="en-NZ" sz="1800" b="0" i="0" u="none" strike="noStrike" kern="0" cap="none" spc="0" normalizeH="0" baseline="0" noProof="0" dirty="0" smtClean="0">
              <a:ln>
                <a:noFill/>
              </a:ln>
              <a:solidFill>
                <a:srgbClr val="6E645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8775" marR="0" lvl="0" indent="-3587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 typeface="Arial" pitchFamily="34" charset="0"/>
              <a:buChar char="•"/>
              <a:tabLst>
                <a:tab pos="2190750" algn="l"/>
              </a:tabLst>
              <a:defRPr/>
            </a:pPr>
            <a:r>
              <a:rPr lang="ru-RU" kern="0" dirty="0" smtClean="0">
                <a:solidFill>
                  <a:srgbClr val="6E6452"/>
                </a:solidFill>
              </a:rPr>
              <a:t>Результаты обучающихся</a:t>
            </a:r>
            <a:endParaRPr lang="en-NZ" kern="0" dirty="0" smtClean="0">
              <a:solidFill>
                <a:srgbClr val="6E6452"/>
              </a:solidFill>
            </a:endParaRPr>
          </a:p>
          <a:p>
            <a:pPr marL="358775" marR="0" lvl="0" indent="-3587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 typeface="Arial" pitchFamily="34" charset="0"/>
              <a:buChar char="•"/>
              <a:tabLst>
                <a:tab pos="2190750" algn="l"/>
              </a:tabLst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E645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Трудоустройство выпускников</a:t>
            </a:r>
            <a:endParaRPr kumimoji="0" lang="en-NZ" sz="1800" b="0" i="0" u="none" strike="noStrike" kern="0" cap="none" spc="0" normalizeH="0" baseline="0" noProof="0" dirty="0" smtClean="0">
              <a:ln>
                <a:noFill/>
              </a:ln>
              <a:solidFill>
                <a:srgbClr val="6E645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8775" marR="0" lvl="0" indent="-3587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 typeface="Arial" pitchFamily="34" charset="0"/>
              <a:buChar char="•"/>
              <a:tabLst>
                <a:tab pos="2190750" algn="l"/>
              </a:tabLst>
              <a:defRPr/>
            </a:pPr>
            <a:r>
              <a:rPr lang="ru-RU" kern="0" dirty="0" smtClean="0">
                <a:solidFill>
                  <a:srgbClr val="6E6452"/>
                </a:solidFill>
              </a:rPr>
              <a:t>Удовлетворенность работодателей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6E645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Left Arrow 6"/>
          <p:cNvSpPr/>
          <p:nvPr/>
        </p:nvSpPr>
        <p:spPr bwMode="auto">
          <a:xfrm flipH="1">
            <a:off x="3635896" y="4005064"/>
            <a:ext cx="432048" cy="360040"/>
          </a:xfrm>
          <a:prstGeom prst="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200" b="1" i="0" u="none" strike="noStrike" cap="none" normalizeH="0" baseline="0" smtClean="0">
              <a:ln>
                <a:noFill/>
              </a:ln>
              <a:solidFill>
                <a:srgbClr val="999999"/>
              </a:solidFill>
              <a:effectLst/>
              <a:latin typeface="Arial" charset="0"/>
            </a:endParaRPr>
          </a:p>
        </p:txBody>
      </p:sp>
      <p:sp>
        <p:nvSpPr>
          <p:cNvPr id="8" name="Left Arrow 7"/>
          <p:cNvSpPr/>
          <p:nvPr/>
        </p:nvSpPr>
        <p:spPr bwMode="auto">
          <a:xfrm flipH="1">
            <a:off x="6372845" y="3921338"/>
            <a:ext cx="432048" cy="360040"/>
          </a:xfrm>
          <a:prstGeom prst="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200" b="1" i="0" u="none" strike="noStrike" cap="none" normalizeH="0" baseline="0" smtClean="0">
              <a:ln>
                <a:noFill/>
              </a:ln>
              <a:solidFill>
                <a:srgbClr val="999999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51620" y="101208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Планировать</a:t>
            </a:r>
            <a:endParaRPr lang="en-GB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5976" y="104500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Выполнять</a:t>
            </a:r>
            <a:endParaRPr lang="en-GB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16092" y="107791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Проверять</a:t>
            </a:r>
            <a:endParaRPr lang="en-GB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59993" y="6035602"/>
            <a:ext cx="2592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Действовать (корректировать)</a:t>
            </a:r>
            <a:endParaRPr lang="en-GB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Curved Up Arrow 12"/>
          <p:cNvSpPr/>
          <p:nvPr/>
        </p:nvSpPr>
        <p:spPr bwMode="auto">
          <a:xfrm flipH="1">
            <a:off x="1979712" y="6035602"/>
            <a:ext cx="5688632" cy="561750"/>
          </a:xfrm>
          <a:prstGeom prst="curved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200" b="1" i="0" u="none" strike="noStrike" cap="none" normalizeH="0" baseline="0" smtClean="0">
              <a:ln>
                <a:noFill/>
              </a:ln>
              <a:solidFill>
                <a:srgbClr val="999999"/>
              </a:solidFill>
              <a:effectLst/>
              <a:latin typeface="Arial" charset="0"/>
            </a:endParaRPr>
          </a:p>
        </p:txBody>
      </p:sp>
      <p:sp>
        <p:nvSpPr>
          <p:cNvPr id="14" name="Curved Up Arrow 13"/>
          <p:cNvSpPr/>
          <p:nvPr/>
        </p:nvSpPr>
        <p:spPr bwMode="auto">
          <a:xfrm flipH="1">
            <a:off x="4572000" y="5877272"/>
            <a:ext cx="3096344" cy="576064"/>
          </a:xfrm>
          <a:prstGeom prst="curved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200" b="1" i="0" u="none" strike="noStrike" cap="none" normalizeH="0" baseline="0" smtClean="0">
              <a:ln>
                <a:noFill/>
              </a:ln>
              <a:solidFill>
                <a:srgbClr val="999999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283138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7" grpId="0" animBg="1"/>
      <p:bldP spid="8" grpId="0" animBg="1"/>
      <p:bldP spid="9" grpId="0"/>
      <p:bldP spid="10" grpId="0"/>
      <p:bldP spid="11" grpId="0"/>
      <p:bldP spid="12" grpId="0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Типовая повестка </a:t>
            </a:r>
            <a:r>
              <a:rPr lang="ru-RU" sz="2000" dirty="0"/>
              <a:t>дня для </a:t>
            </a:r>
            <a:r>
              <a:rPr lang="ru-RU" sz="2000" dirty="0" smtClean="0"/>
              <a:t>Внутренней системы гарантии качества </a:t>
            </a:r>
            <a:endParaRPr lang="en-NZ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851698"/>
            <a:ext cx="8229600" cy="588966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Планы и цели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Политика (положения) </a:t>
            </a:r>
            <a:r>
              <a:rPr lang="ru-RU" dirty="0"/>
              <a:t>и инструкции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Совершенствование процесса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Процедуры </a:t>
            </a:r>
            <a:r>
              <a:rPr lang="ru-RU" dirty="0" smtClean="0"/>
              <a:t>для каждого </a:t>
            </a:r>
            <a:r>
              <a:rPr lang="ru-RU" dirty="0"/>
              <a:t>основного </a:t>
            </a:r>
            <a:endParaRPr lang="ru-RU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 </a:t>
            </a:r>
            <a:r>
              <a:rPr lang="ru-RU" dirty="0" smtClean="0"/>
              <a:t>     процесса</a:t>
            </a:r>
            <a:endParaRPr lang="ru-RU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Результаты </a:t>
            </a:r>
            <a:r>
              <a:rPr lang="ru-RU" dirty="0" smtClean="0"/>
              <a:t>пересмотра программы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Новые и </a:t>
            </a:r>
            <a:r>
              <a:rPr lang="ru-RU" dirty="0" smtClean="0"/>
              <a:t>обновленные </a:t>
            </a:r>
            <a:r>
              <a:rPr lang="ru-RU" dirty="0"/>
              <a:t>программы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Информация </a:t>
            </a:r>
            <a:r>
              <a:rPr lang="ru-RU" dirty="0"/>
              <a:t>о </a:t>
            </a:r>
            <a:r>
              <a:rPr lang="ru-RU" dirty="0" smtClean="0"/>
              <a:t>наборе и приеме</a:t>
            </a:r>
            <a:endParaRPr lang="ru-RU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Обратная связь </a:t>
            </a:r>
            <a:r>
              <a:rPr lang="ru-RU" dirty="0" smtClean="0"/>
              <a:t>обучающегося </a:t>
            </a:r>
            <a:r>
              <a:rPr lang="ru-RU" dirty="0"/>
              <a:t>- модули, </a:t>
            </a:r>
            <a:r>
              <a:rPr lang="ru-RU" dirty="0" smtClean="0"/>
              <a:t>преподаватели, </a:t>
            </a:r>
            <a:r>
              <a:rPr lang="ru-RU" dirty="0"/>
              <a:t>программа, услуги, </a:t>
            </a:r>
            <a:r>
              <a:rPr lang="ru-RU" dirty="0" smtClean="0"/>
              <a:t>организация </a:t>
            </a:r>
            <a:endParaRPr lang="ru-RU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Обратная связь с работодателем/ отзывы о практике </a:t>
            </a:r>
            <a:endParaRPr lang="ru-RU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Жалобы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Оценивание и выпуск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результаты и успех обучающегося </a:t>
            </a:r>
            <a:endParaRPr lang="ru-RU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Результаты выпускника</a:t>
            </a:r>
            <a:endParaRPr lang="ru-RU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Самооценка </a:t>
            </a:r>
            <a:r>
              <a:rPr lang="ru-RU" dirty="0"/>
              <a:t>программ и услуг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Отчет за полугодие</a:t>
            </a:r>
            <a:endParaRPr lang="en-NZ" sz="1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611405" y="1073103"/>
            <a:ext cx="2128947" cy="203132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Какое направление </a:t>
            </a:r>
            <a:r>
              <a:rPr lang="ru-RU" dirty="0"/>
              <a:t>потока информации для каждого из этих типов </a:t>
            </a:r>
            <a:r>
              <a:rPr lang="ru-RU" dirty="0" smtClean="0"/>
              <a:t>информации?</a:t>
            </a:r>
            <a:endParaRPr lang="en-GB" dirty="0"/>
          </a:p>
        </p:txBody>
      </p:sp>
      <p:sp>
        <p:nvSpPr>
          <p:cNvPr id="5" name="Down Arrow 4"/>
          <p:cNvSpPr/>
          <p:nvPr/>
        </p:nvSpPr>
        <p:spPr>
          <a:xfrm rot="10800000">
            <a:off x="7740352" y="1427465"/>
            <a:ext cx="288032" cy="1728192"/>
          </a:xfrm>
          <a:prstGeom prst="downArrow">
            <a:avLst/>
          </a:prstGeom>
          <a:noFill/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" name="Down Arrow 5"/>
          <p:cNvSpPr/>
          <p:nvPr/>
        </p:nvSpPr>
        <p:spPr>
          <a:xfrm>
            <a:off x="8100392" y="1427465"/>
            <a:ext cx="360040" cy="1682091"/>
          </a:xfrm>
          <a:prstGeom prst="downArrow">
            <a:avLst/>
          </a:prstGeom>
          <a:noFill/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50113062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40959" cy="1296144"/>
          </a:xfrm>
        </p:spPr>
        <p:txBody>
          <a:bodyPr/>
          <a:lstStyle/>
          <a:p>
            <a:r>
              <a:rPr lang="en-NZ" sz="2500" dirty="0" smtClean="0"/>
              <a:t>SMART </a:t>
            </a:r>
            <a:r>
              <a:rPr lang="ky-KG" sz="2500" dirty="0" smtClean="0"/>
              <a:t>Цели </a:t>
            </a:r>
            <a:r>
              <a:rPr lang="ru-RU" sz="2500" dirty="0"/>
              <a:t> (конкретность</a:t>
            </a:r>
            <a:r>
              <a:rPr lang="ru-RU" sz="2500" dirty="0" smtClean="0"/>
              <a:t>, измеримость, </a:t>
            </a:r>
            <a:r>
              <a:rPr lang="ru-RU" sz="2500" dirty="0"/>
              <a:t>достижимость, актуальность </a:t>
            </a:r>
            <a:r>
              <a:rPr lang="ru-RU" sz="2500" dirty="0" smtClean="0"/>
              <a:t>и </a:t>
            </a:r>
            <a:r>
              <a:rPr lang="ru-RU" sz="2500" dirty="0"/>
              <a:t>ограниченность во </a:t>
            </a:r>
            <a:r>
              <a:rPr lang="ru-RU" sz="2500" dirty="0" smtClean="0"/>
              <a:t>времени)</a:t>
            </a:r>
            <a:endParaRPr lang="en-NZ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4213" y="1988840"/>
            <a:ext cx="7775575" cy="427543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ru-RU" b="1" dirty="0"/>
              <a:t>КОНКРЕТНЫЕ - </a:t>
            </a:r>
            <a:r>
              <a:rPr lang="ru-RU" b="1" dirty="0" smtClean="0"/>
              <a:t>что</a:t>
            </a:r>
            <a:r>
              <a:rPr lang="ru-RU" dirty="0" smtClean="0"/>
              <a:t> именно </a:t>
            </a:r>
            <a:r>
              <a:rPr lang="ru-RU" dirty="0"/>
              <a:t>должно быть сделано? </a:t>
            </a:r>
            <a:r>
              <a:rPr lang="ru-RU" b="1" dirty="0"/>
              <a:t>кто</a:t>
            </a:r>
            <a:r>
              <a:rPr lang="ru-RU" dirty="0"/>
              <a:t> собирается это сделать? где с </a:t>
            </a:r>
            <a:r>
              <a:rPr lang="ru-RU" b="1" dirty="0"/>
              <a:t>какими</a:t>
            </a:r>
            <a:r>
              <a:rPr lang="ru-RU" dirty="0"/>
              <a:t> ресурсами, и </a:t>
            </a:r>
            <a:r>
              <a:rPr lang="ru-RU" dirty="0" smtClean="0"/>
              <a:t>какие </a:t>
            </a:r>
            <a:r>
              <a:rPr lang="ru-RU" dirty="0"/>
              <a:t>ограничения?</a:t>
            </a:r>
          </a:p>
          <a:p>
            <a:r>
              <a:rPr lang="ru-RU" b="1" dirty="0" smtClean="0"/>
              <a:t>ИЗМЕРИМЫЕ </a:t>
            </a:r>
            <a:r>
              <a:rPr lang="ru-RU" b="1" dirty="0"/>
              <a:t>- </a:t>
            </a:r>
            <a:r>
              <a:rPr lang="ru-RU" dirty="0"/>
              <a:t>какие конкретные критерии для измерения прогресса -Сколько? </a:t>
            </a:r>
            <a:r>
              <a:rPr lang="ru-RU" dirty="0" smtClean="0"/>
              <a:t>как </a:t>
            </a:r>
            <a:r>
              <a:rPr lang="ru-RU" dirty="0"/>
              <a:t>вы </a:t>
            </a:r>
            <a:r>
              <a:rPr lang="ru-RU" dirty="0" smtClean="0"/>
              <a:t>узнаете</a:t>
            </a:r>
            <a:r>
              <a:rPr lang="ru-RU" dirty="0"/>
              <a:t>, когда цель будет достигнута?</a:t>
            </a:r>
          </a:p>
          <a:p>
            <a:r>
              <a:rPr lang="ru-RU" b="1" dirty="0" smtClean="0"/>
              <a:t>ДОСТИЖИМЫЕ - </a:t>
            </a:r>
            <a:r>
              <a:rPr lang="ru-RU" dirty="0"/>
              <a:t>цель реальна и может быть </a:t>
            </a:r>
            <a:r>
              <a:rPr lang="ru-RU" dirty="0" smtClean="0"/>
              <a:t>достигнута</a:t>
            </a:r>
            <a:endParaRPr lang="ru-RU" dirty="0"/>
          </a:p>
          <a:p>
            <a:r>
              <a:rPr lang="ru-RU" b="1" dirty="0" smtClean="0"/>
              <a:t>АКТУАЛЬНЫЕ </a:t>
            </a:r>
            <a:r>
              <a:rPr lang="ru-RU" b="1" dirty="0"/>
              <a:t>- </a:t>
            </a:r>
            <a:r>
              <a:rPr lang="ru-RU" dirty="0"/>
              <a:t>цель имеет смысл и </a:t>
            </a:r>
            <a:r>
              <a:rPr lang="ru-RU" dirty="0" smtClean="0"/>
              <a:t>соответствует Миссии </a:t>
            </a:r>
            <a:r>
              <a:rPr lang="ru-RU" dirty="0"/>
              <a:t>и </a:t>
            </a:r>
            <a:r>
              <a:rPr lang="ru-RU" dirty="0" smtClean="0"/>
              <a:t>Видению </a:t>
            </a:r>
            <a:r>
              <a:rPr lang="ru-RU" dirty="0"/>
              <a:t>и </a:t>
            </a:r>
            <a:r>
              <a:rPr lang="ru-RU" dirty="0" smtClean="0"/>
              <a:t>согласована с </a:t>
            </a:r>
            <a:r>
              <a:rPr lang="ru-RU" dirty="0"/>
              <a:t>другими целями</a:t>
            </a:r>
          </a:p>
          <a:p>
            <a:r>
              <a:rPr lang="ru-RU" b="1" dirty="0" smtClean="0"/>
              <a:t>ОГРАНИЧЕННЫЕ </a:t>
            </a:r>
            <a:r>
              <a:rPr lang="ru-RU" dirty="0" smtClean="0"/>
              <a:t>по </a:t>
            </a:r>
            <a:r>
              <a:rPr lang="ru-RU" dirty="0"/>
              <a:t>срокам </a:t>
            </a:r>
            <a:r>
              <a:rPr lang="ru-RU" dirty="0" smtClean="0"/>
              <a:t>– какие сроки имеет цель для достижения</a:t>
            </a:r>
            <a:endParaRPr lang="ky-KG" b="1" dirty="0" smtClean="0"/>
          </a:p>
        </p:txBody>
      </p:sp>
    </p:spTree>
    <p:extLst>
      <p:ext uri="{BB962C8B-B14F-4D97-AF65-F5344CB8AC3E}">
        <p14:creationId xmlns:p14="http://schemas.microsoft.com/office/powerpoint/2010/main" val="1090435697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656877" y="1556792"/>
            <a:ext cx="7775575" cy="4248472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ru-RU" dirty="0"/>
              <a:t>В конце каждого учебного года </a:t>
            </a:r>
            <a:r>
              <a:rPr lang="ru-RU" dirty="0" smtClean="0"/>
              <a:t>программа образовательной организации должна подготовить ежегодный отчет программы </a:t>
            </a:r>
            <a:r>
              <a:rPr lang="ru-RU" dirty="0"/>
              <a:t>на </a:t>
            </a:r>
            <a:r>
              <a:rPr lang="ru-RU" dirty="0" smtClean="0"/>
              <a:t>основе статистической информации</a:t>
            </a:r>
            <a:endParaRPr lang="ru-RU" dirty="0"/>
          </a:p>
          <a:p>
            <a:r>
              <a:rPr lang="ru-RU" dirty="0" smtClean="0"/>
              <a:t>Заявления абитуриентов</a:t>
            </a:r>
            <a:endParaRPr lang="ru-RU" dirty="0"/>
          </a:p>
          <a:p>
            <a:r>
              <a:rPr lang="ru-RU" dirty="0"/>
              <a:t>Зачисление</a:t>
            </a:r>
          </a:p>
          <a:p>
            <a:r>
              <a:rPr lang="ru-RU" dirty="0" smtClean="0"/>
              <a:t>Закрепление</a:t>
            </a:r>
            <a:endParaRPr lang="ru-RU" dirty="0"/>
          </a:p>
          <a:p>
            <a:r>
              <a:rPr lang="ru-RU" dirty="0" smtClean="0"/>
              <a:t>Успеваемость</a:t>
            </a:r>
            <a:endParaRPr lang="ru-RU" dirty="0"/>
          </a:p>
          <a:p>
            <a:r>
              <a:rPr lang="ru-RU" dirty="0" smtClean="0"/>
              <a:t>Удовлетворенность обучающихся</a:t>
            </a:r>
            <a:endParaRPr lang="ru-RU" dirty="0"/>
          </a:p>
          <a:p>
            <a:r>
              <a:rPr lang="ru-RU" dirty="0" smtClean="0"/>
              <a:t>Обучение на производстве</a:t>
            </a:r>
          </a:p>
          <a:p>
            <a:r>
              <a:rPr lang="ru-RU" dirty="0" smtClean="0"/>
              <a:t>Удовлетворенность работодателя</a:t>
            </a:r>
            <a:endParaRPr lang="ru-RU" dirty="0"/>
          </a:p>
          <a:p>
            <a:r>
              <a:rPr lang="ru-RU" dirty="0" smtClean="0"/>
              <a:t>Трудоустройство (достижения) выпускников</a:t>
            </a:r>
            <a:endParaRPr lang="ru-RU" dirty="0"/>
          </a:p>
          <a:p>
            <a:r>
              <a:rPr lang="ru-RU" dirty="0"/>
              <a:t>и </a:t>
            </a:r>
            <a:r>
              <a:rPr lang="ru-RU" dirty="0" smtClean="0"/>
              <a:t>по кадрам, ресурсам, основным направлениям, проблемам </a:t>
            </a:r>
            <a:r>
              <a:rPr lang="ru-RU" dirty="0"/>
              <a:t>и </a:t>
            </a:r>
            <a:r>
              <a:rPr lang="ru-RU" dirty="0" smtClean="0"/>
              <a:t>планированию </a:t>
            </a:r>
            <a:r>
              <a:rPr lang="ru-RU" dirty="0"/>
              <a:t>мероприятий для </a:t>
            </a:r>
            <a:r>
              <a:rPr lang="ru-RU" dirty="0" smtClean="0"/>
              <a:t>дальнейшей реализации программы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9361" y="188640"/>
            <a:ext cx="7775575" cy="833090"/>
          </a:xfrm>
        </p:spPr>
        <p:txBody>
          <a:bodyPr>
            <a:normAutofit fontScale="90000"/>
          </a:bodyPr>
          <a:lstStyle/>
          <a:p>
            <a:r>
              <a:rPr lang="ru-RU" sz="3000" dirty="0"/>
              <a:t>Годовая отчетность </a:t>
            </a:r>
            <a:r>
              <a:rPr lang="ru-RU" sz="3000" dirty="0" smtClean="0"/>
              <a:t>по программе </a:t>
            </a:r>
            <a:r>
              <a:rPr lang="ru-RU" sz="3000" dirty="0"/>
              <a:t>для аккредитованных программ</a:t>
            </a:r>
            <a:endParaRPr lang="en-GB" sz="3000" dirty="0"/>
          </a:p>
        </p:txBody>
      </p:sp>
      <p:sp>
        <p:nvSpPr>
          <p:cNvPr id="4" name="Cloud Callout 3"/>
          <p:cNvSpPr/>
          <p:nvPr/>
        </p:nvSpPr>
        <p:spPr>
          <a:xfrm>
            <a:off x="3995936" y="2420888"/>
            <a:ext cx="3960440" cy="936104"/>
          </a:xfrm>
          <a:prstGeom prst="cloudCallout">
            <a:avLst>
              <a:gd name="adj1" fmla="val -75130"/>
              <a:gd name="adj2" fmla="val -16172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</a:rPr>
              <a:t>Непрерывный поток информации </a:t>
            </a:r>
            <a:r>
              <a:rPr lang="ru-RU" sz="1400" dirty="0">
                <a:solidFill>
                  <a:schemeClr val="tx1"/>
                </a:solidFill>
                <a:latin typeface="Calibri" pitchFamily="34" charset="0"/>
              </a:rPr>
              <a:t>о </a:t>
            </a: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</a:rPr>
              <a:t>результатах </a:t>
            </a:r>
            <a:r>
              <a:rPr lang="ru-RU" sz="1400" dirty="0">
                <a:solidFill>
                  <a:schemeClr val="tx1"/>
                </a:solidFill>
                <a:latin typeface="Calibri" pitchFamily="34" charset="0"/>
              </a:rPr>
              <a:t>деятельности</a:t>
            </a:r>
          </a:p>
          <a:p>
            <a:pPr algn="ctr"/>
            <a:endParaRPr lang="en-NZ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6803232" y="4293096"/>
            <a:ext cx="2340768" cy="648072"/>
          </a:xfrm>
          <a:prstGeom prst="cloudCallou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</a:rPr>
              <a:t>Непрерывное улучшение</a:t>
            </a:r>
            <a:endParaRPr lang="en-NZ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5013107" y="3772569"/>
            <a:ext cx="2255137" cy="648072"/>
          </a:xfrm>
          <a:prstGeom prst="cloudCallout">
            <a:avLst>
              <a:gd name="adj1" fmla="val -147465"/>
              <a:gd name="adj2" fmla="val -7407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</a:rPr>
              <a:t>Анализ данных организации</a:t>
            </a:r>
            <a:endParaRPr lang="en-NZ" sz="14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310587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518578" y="1844824"/>
            <a:ext cx="8229600" cy="4608512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ru-RU" sz="2800" dirty="0" smtClean="0"/>
              <a:t>Аккредитованные образовательные организации обязаны готовить отчеты </a:t>
            </a:r>
            <a:r>
              <a:rPr lang="ru-RU" sz="2800" dirty="0" err="1" smtClean="0"/>
              <a:t>аккредитационным</a:t>
            </a:r>
            <a:r>
              <a:rPr lang="ru-RU" sz="2800" dirty="0" smtClean="0"/>
              <a:t> органам. Отчеты должны включать как минимум :</a:t>
            </a:r>
          </a:p>
          <a:p>
            <a:r>
              <a:rPr lang="ru-RU" sz="2800" dirty="0" smtClean="0"/>
              <a:t>1</a:t>
            </a:r>
            <a:r>
              <a:rPr lang="ru-RU" sz="2800" b="1" dirty="0" smtClean="0"/>
              <a:t>. Статистическую информацию:</a:t>
            </a:r>
          </a:p>
          <a:p>
            <a:r>
              <a:rPr lang="ru-RU" sz="2800" dirty="0" smtClean="0"/>
              <a:t>Зачисления студентов, закрепление и результаты для каждой аккредитованной программы</a:t>
            </a:r>
          </a:p>
          <a:p>
            <a:r>
              <a:rPr lang="ru-RU" sz="2800" dirty="0" smtClean="0"/>
              <a:t>Подбор персонала, закрепление, профессиональное развитие и т.д.</a:t>
            </a:r>
          </a:p>
          <a:p>
            <a:r>
              <a:rPr lang="ru-RU" sz="2800" dirty="0" smtClean="0"/>
              <a:t>2. </a:t>
            </a:r>
            <a:r>
              <a:rPr lang="ru-RU" sz="2800" b="1" dirty="0" smtClean="0"/>
              <a:t>Основные вехи отчетного периода </a:t>
            </a:r>
            <a:r>
              <a:rPr lang="ru-RU" sz="2800" dirty="0" smtClean="0"/>
              <a:t>- особые успехи и заметные достижения</a:t>
            </a:r>
          </a:p>
          <a:p>
            <a:r>
              <a:rPr lang="ru-RU" sz="2800" dirty="0" smtClean="0"/>
              <a:t>3. Подробная отчетность о прогрессе в сопоставлении с планами действий, разработанных для удовлетворения требований программной аккредитации или аудита качества</a:t>
            </a:r>
          </a:p>
          <a:p>
            <a:r>
              <a:rPr lang="ru-RU" sz="2800" dirty="0" smtClean="0"/>
              <a:t>4. Подробная отчетность о прогрессе в сопоставлении со  стратегическими целями, включая планирование действий по исправлению (какие меры будут приняты, кто несет ответственность, сроки), если достижение цели отстает от графика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775575" cy="619125"/>
          </a:xfrm>
        </p:spPr>
        <p:txBody>
          <a:bodyPr>
            <a:normAutofit/>
          </a:bodyPr>
          <a:lstStyle/>
          <a:p>
            <a:r>
              <a:rPr lang="ru-RU" sz="3000" dirty="0" smtClean="0"/>
              <a:t>Отчетность на уровне учреждения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39315355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75575" cy="1080120"/>
          </a:xfrm>
        </p:spPr>
        <p:txBody>
          <a:bodyPr>
            <a:noAutofit/>
          </a:bodyPr>
          <a:lstStyle/>
          <a:p>
            <a:pPr algn="ctr"/>
            <a:r>
              <a:rPr lang="ru-RU" sz="3000" dirty="0"/>
              <a:t>Система управления качеством </a:t>
            </a:r>
            <a:r>
              <a:rPr lang="ru-RU" sz="3000" dirty="0" smtClean="0"/>
              <a:t>– </a:t>
            </a:r>
            <a:br>
              <a:rPr lang="ru-RU" sz="3000" dirty="0" smtClean="0"/>
            </a:br>
            <a:r>
              <a:rPr lang="ru-RU" sz="3000" dirty="0" smtClean="0"/>
              <a:t>система </a:t>
            </a:r>
            <a:r>
              <a:rPr lang="ru-RU" sz="3000" dirty="0"/>
              <a:t>обработки информации</a:t>
            </a:r>
            <a:endParaRPr lang="en-NZ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3568" y="1484784"/>
            <a:ext cx="7992243" cy="4752527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200" b="1" dirty="0"/>
              <a:t>ВХОДЫ</a:t>
            </a:r>
          </a:p>
          <a:p>
            <a:r>
              <a:rPr lang="ru-RU" sz="2200" dirty="0"/>
              <a:t>Стратегические цели и </a:t>
            </a:r>
            <a:r>
              <a:rPr lang="ru-RU" sz="2200" dirty="0" smtClean="0"/>
              <a:t>планы, программы</a:t>
            </a:r>
            <a:endParaRPr lang="ru-RU" sz="2200" dirty="0"/>
          </a:p>
          <a:p>
            <a:r>
              <a:rPr lang="ru-RU" sz="2200" dirty="0"/>
              <a:t>Стандарты качества и </a:t>
            </a:r>
            <a:r>
              <a:rPr lang="ru-RU" sz="2200" dirty="0" smtClean="0"/>
              <a:t>меры (критерии, индикаторы, запланированные результаты обучения)</a:t>
            </a:r>
            <a:endParaRPr lang="ru-RU" sz="2200" dirty="0"/>
          </a:p>
          <a:p>
            <a:r>
              <a:rPr lang="ru-RU" sz="2200" dirty="0" smtClean="0"/>
              <a:t>Нормативная база (политика) и основные процессы</a:t>
            </a:r>
            <a:endParaRPr lang="ru-RU" sz="2200" dirty="0"/>
          </a:p>
          <a:p>
            <a:pPr marL="0" indent="0">
              <a:buNone/>
            </a:pPr>
            <a:r>
              <a:rPr lang="ru-RU" sz="2200" b="1" dirty="0"/>
              <a:t>ПРОЦЕССЫ</a:t>
            </a:r>
          </a:p>
          <a:p>
            <a:r>
              <a:rPr lang="ru-RU" sz="2200" dirty="0"/>
              <a:t>Данные о ключевых </a:t>
            </a:r>
            <a:r>
              <a:rPr lang="ru-RU" sz="2200" dirty="0" smtClean="0"/>
              <a:t>процессах, </a:t>
            </a:r>
            <a:r>
              <a:rPr lang="ru-RU" sz="2200" dirty="0"/>
              <a:t>через которые реализуются стратегии, </a:t>
            </a:r>
            <a:r>
              <a:rPr lang="ru-RU" sz="2200" dirty="0" smtClean="0"/>
              <a:t>положения и </a:t>
            </a:r>
            <a:r>
              <a:rPr lang="ru-RU" sz="2200" dirty="0"/>
              <a:t>планы</a:t>
            </a:r>
          </a:p>
          <a:p>
            <a:r>
              <a:rPr lang="ru-RU" sz="2200" dirty="0" smtClean="0"/>
              <a:t>Процессы обеспечения качества, </a:t>
            </a:r>
            <a:r>
              <a:rPr lang="ru-RU" sz="2200" dirty="0"/>
              <a:t>которые собирают и оценивают доказательства, </a:t>
            </a:r>
            <a:r>
              <a:rPr lang="ru-RU" sz="2200" dirty="0" smtClean="0"/>
              <a:t>делают выводы </a:t>
            </a:r>
            <a:r>
              <a:rPr lang="ru-RU" sz="2200" dirty="0"/>
              <a:t>и рекомендации по совершенствованию</a:t>
            </a:r>
          </a:p>
          <a:p>
            <a:pPr marL="0" indent="0">
              <a:buNone/>
            </a:pPr>
            <a:r>
              <a:rPr lang="ru-RU" sz="2200" b="1" dirty="0"/>
              <a:t>РЕЗУЛЬТАТЫ</a:t>
            </a:r>
          </a:p>
          <a:p>
            <a:r>
              <a:rPr lang="ru-RU" sz="2200" dirty="0"/>
              <a:t>Качественные и количественные данные о квалификации, </a:t>
            </a:r>
            <a:r>
              <a:rPr lang="ru-RU" sz="2200" dirty="0" smtClean="0"/>
              <a:t>присуждениях, </a:t>
            </a:r>
            <a:r>
              <a:rPr lang="ru-RU" sz="2200" dirty="0"/>
              <a:t>отзывы заинтересованных сторон и т.д. </a:t>
            </a:r>
            <a:r>
              <a:rPr lang="ru-RU" sz="2200" dirty="0" smtClean="0"/>
              <a:t>являются </a:t>
            </a:r>
            <a:r>
              <a:rPr lang="ru-RU" sz="2200" dirty="0"/>
              <a:t>доказательством результатов</a:t>
            </a:r>
          </a:p>
          <a:p>
            <a:r>
              <a:rPr lang="ru-RU" sz="2200" dirty="0" smtClean="0"/>
              <a:t>Выводы на основе фактов  </a:t>
            </a:r>
            <a:r>
              <a:rPr lang="ru-RU" sz="2200" dirty="0"/>
              <a:t>и </a:t>
            </a:r>
            <a:r>
              <a:rPr lang="ru-RU" sz="2200" dirty="0" smtClean="0"/>
              <a:t>рекомендации в качестве информации для </a:t>
            </a:r>
            <a:r>
              <a:rPr lang="ru-RU" sz="2200" dirty="0"/>
              <a:t>обоснованного принятия решений и </a:t>
            </a:r>
            <a:r>
              <a:rPr lang="ru-RU" sz="2200" dirty="0" smtClean="0"/>
              <a:t>для следующего цикла </a:t>
            </a:r>
            <a:r>
              <a:rPr lang="ru-RU" sz="2200" dirty="0"/>
              <a:t>целеполагания и планирования</a:t>
            </a:r>
          </a:p>
          <a:p>
            <a:r>
              <a:rPr lang="ru-RU" sz="2200" dirty="0"/>
              <a:t>Отчетность перед заинтересованными сторонами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30106864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775575" cy="504056"/>
          </a:xfrm>
        </p:spPr>
        <p:txBody>
          <a:bodyPr/>
          <a:lstStyle/>
          <a:p>
            <a:r>
              <a:rPr lang="ru-RU" dirty="0" smtClean="0"/>
              <a:t>Институциональное обследование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556792"/>
            <a:ext cx="8229600" cy="530120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Подразделение </a:t>
            </a:r>
            <a:r>
              <a:rPr lang="ru-RU" dirty="0"/>
              <a:t>организации </a:t>
            </a:r>
            <a:r>
              <a:rPr lang="ru-RU" dirty="0" smtClean="0"/>
              <a:t>по институциональному обследованию выполняет </a:t>
            </a:r>
            <a:r>
              <a:rPr lang="ru-RU" dirty="0"/>
              <a:t>функции, которые обычно включают в себя:</a:t>
            </a:r>
          </a:p>
          <a:p>
            <a:r>
              <a:rPr lang="ru-RU" dirty="0" smtClean="0"/>
              <a:t>Хранение </a:t>
            </a:r>
            <a:r>
              <a:rPr lang="ru-RU" dirty="0"/>
              <a:t>информации </a:t>
            </a:r>
            <a:r>
              <a:rPr lang="ru-RU" dirty="0" smtClean="0"/>
              <a:t>об учебном заведении</a:t>
            </a:r>
            <a:endParaRPr lang="ru-RU" dirty="0"/>
          </a:p>
          <a:p>
            <a:r>
              <a:rPr lang="ru-RU" dirty="0"/>
              <a:t>Анализ внутренней информации, включая </a:t>
            </a:r>
            <a:r>
              <a:rPr lang="ru-RU" dirty="0" smtClean="0"/>
              <a:t>оценку </a:t>
            </a:r>
            <a:r>
              <a:rPr lang="ru-RU" dirty="0"/>
              <a:t>эффективности стратегий и планов</a:t>
            </a:r>
          </a:p>
          <a:p>
            <a:r>
              <a:rPr lang="ru-RU" dirty="0"/>
              <a:t>Анализ внешней информации, включая воздействия и </a:t>
            </a:r>
            <a:r>
              <a:rPr lang="ru-RU" dirty="0" smtClean="0"/>
              <a:t>последствия </a:t>
            </a:r>
            <a:r>
              <a:rPr lang="ru-RU" dirty="0"/>
              <a:t>факторов изменений (</a:t>
            </a:r>
            <a:r>
              <a:rPr lang="ru-RU" dirty="0" smtClean="0"/>
              <a:t>экономических, </a:t>
            </a:r>
            <a:r>
              <a:rPr lang="ru-RU" dirty="0"/>
              <a:t>международных, социальных / культурных, демографических и технологических) для будущих направлений</a:t>
            </a:r>
          </a:p>
          <a:p>
            <a:r>
              <a:rPr lang="ru-RU" dirty="0"/>
              <a:t>Консультации по вопросам политики на основе анализа внутренней и внешней информации</a:t>
            </a:r>
          </a:p>
          <a:p>
            <a:r>
              <a:rPr lang="ru-RU" dirty="0" smtClean="0"/>
              <a:t>Институциональное обследование </a:t>
            </a:r>
            <a:r>
              <a:rPr lang="ru-RU" dirty="0"/>
              <a:t>имеет ключевую роль в обеспечении </a:t>
            </a:r>
            <a:r>
              <a:rPr lang="ru-RU" dirty="0" smtClean="0"/>
              <a:t>принятия </a:t>
            </a:r>
            <a:r>
              <a:rPr lang="ru-RU" dirty="0"/>
              <a:t>решений </a:t>
            </a:r>
            <a:r>
              <a:rPr lang="ru-RU" dirty="0" smtClean="0"/>
              <a:t>руководства  на основе информации и фактов.</a:t>
            </a:r>
            <a:endParaRPr lang="ru-RU" dirty="0"/>
          </a:p>
          <a:p>
            <a:r>
              <a:rPr lang="ru-RU" dirty="0"/>
              <a:t>Потенциально </a:t>
            </a:r>
            <a:r>
              <a:rPr lang="ru-RU" dirty="0" smtClean="0"/>
              <a:t>институциональное обследование </a:t>
            </a:r>
            <a:r>
              <a:rPr lang="ru-RU" dirty="0"/>
              <a:t>является ключевым фактором улучшения в областях, имеющих стратегическое значение</a:t>
            </a:r>
            <a:r>
              <a:rPr lang="ru-RU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25186638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12711" cy="864096"/>
          </a:xfrm>
        </p:spPr>
        <p:txBody>
          <a:bodyPr/>
          <a:lstStyle/>
          <a:p>
            <a:r>
              <a:rPr lang="ru-RU" dirty="0" smtClean="0"/>
              <a:t>Что такое аккредитация?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1052736"/>
            <a:ext cx="8226425" cy="4497387"/>
          </a:xfrm>
          <a:prstGeom prst="rect">
            <a:avLst/>
          </a:prstGeom>
        </p:spPr>
        <p:txBody>
          <a:bodyPr/>
          <a:lstStyle/>
          <a:p>
            <a:r>
              <a:rPr lang="ru-RU" sz="2800" dirty="0" smtClean="0"/>
              <a:t>Аккредитация – процедура оценки </a:t>
            </a:r>
            <a:r>
              <a:rPr lang="ru-RU" sz="2800" dirty="0" err="1" smtClean="0"/>
              <a:t>аккредитационным</a:t>
            </a:r>
            <a:r>
              <a:rPr lang="ru-RU" sz="2800" dirty="0" smtClean="0"/>
              <a:t> агентством уровня качества образовательной организации в целом или ее отдельных образовательных программ, в ходе которой признается соответствие образовательной организации или образовательной программы определенным критериям и стандартам</a:t>
            </a:r>
          </a:p>
          <a:p>
            <a:r>
              <a:rPr lang="ru-RU" sz="2800" dirty="0" smtClean="0"/>
              <a:t>Происходит от латинского слова «</a:t>
            </a:r>
            <a:r>
              <a:rPr lang="en-US" sz="2800" dirty="0" err="1" smtClean="0"/>
              <a:t>Akkredit</a:t>
            </a:r>
            <a:r>
              <a:rPr lang="ru-RU" sz="2800" dirty="0" smtClean="0"/>
              <a:t>», означающего «Доверяю»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75457"/>
      </p:ext>
    </p:extLst>
  </p:cSld>
  <p:clrMapOvr>
    <a:masterClrMapping/>
  </p:clrMapOvr>
  <p:transition spd="med">
    <p:pull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512511" cy="1143000"/>
          </a:xfrm>
        </p:spPr>
        <p:txBody>
          <a:bodyPr/>
          <a:lstStyle/>
          <a:p>
            <a:pPr>
              <a:defRPr/>
            </a:pPr>
            <a:r>
              <a:rPr lang="ru-RU" sz="3600" dirty="0" smtClean="0"/>
              <a:t>ЦЕЛЬ АККРЕДИТАЦИИ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1052736"/>
            <a:ext cx="8226425" cy="475252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800" dirty="0" smtClean="0"/>
              <a:t>УСТАНОВЛЕНИЕ СООТВЕТСТВИЯ ДЕЯТЕЛЬНОСТИ УЧЕБНОГО ЗАВЕДЕНИЯ ИЛИ ПРОГРАММЫ АККРЕДИТАЦИОННЫМ СТАНДАРТАМ, ПРИНЯТИЕ РЕШЕНИЯ И ВЫРАБОТКА РЕКОМЕНДАЦИЙ;</a:t>
            </a:r>
          </a:p>
          <a:p>
            <a:pPr>
              <a:defRPr/>
            </a:pPr>
            <a:endParaRPr lang="ru-RU" sz="2800" dirty="0" smtClean="0"/>
          </a:p>
          <a:p>
            <a:pPr>
              <a:defRPr/>
            </a:pPr>
            <a:r>
              <a:rPr lang="ru-RU" sz="2800" dirty="0" smtClean="0"/>
              <a:t>РЕШЕНИЕ ОБ АККРЕДИТАЦИИ ОЗНАЧАЕТ ДОВЕРИЕ ОБЩЕСТВА К КАЧЕСТВУ ОБРАЗОВАНИЯ ПРОГРАММЫ ИЛИ УЧЕБНОГО ЗАВЕДЕНИЯ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BDE96-155B-40F3-A09F-C5A6097425C9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211360"/>
      </p:ext>
    </p:extLst>
  </p:cSld>
  <p:clrMapOvr>
    <a:masterClrMapping/>
  </p:clrMapOvr>
  <p:transition spd="med"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352928" cy="1728192"/>
          </a:xfrm>
        </p:spPr>
        <p:txBody>
          <a:bodyPr/>
          <a:lstStyle/>
          <a:p>
            <a:r>
              <a:rPr lang="ru-RU" sz="3200" dirty="0" smtClean="0"/>
              <a:t>СИСТЕМА ОБЕСПЕЧЕНИЯ КАЧЕСТВА ОБРАЗОВАНИЯ В КЫРГЫЗСТАНЕ ДО 1.09.2016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2132856"/>
            <a:ext cx="8226425" cy="3672408"/>
          </a:xfrm>
          <a:prstGeom prst="rect">
            <a:avLst/>
          </a:prstGeom>
        </p:spPr>
        <p:txBody>
          <a:bodyPr/>
          <a:lstStyle/>
          <a:p>
            <a:endParaRPr lang="ru-RU" sz="3000" dirty="0" smtClean="0"/>
          </a:p>
          <a:p>
            <a:r>
              <a:rPr lang="ru-RU" sz="3000" dirty="0" smtClean="0"/>
              <a:t>государственное лицензирование образовательных организаций и программ;</a:t>
            </a:r>
          </a:p>
          <a:p>
            <a:endParaRPr lang="ru-RU" sz="3000" dirty="0" smtClean="0"/>
          </a:p>
          <a:p>
            <a:r>
              <a:rPr lang="ru-RU" sz="3000" dirty="0" smtClean="0"/>
              <a:t>государственная аттестация образовательных организаций и программ</a:t>
            </a: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130176"/>
      </p:ext>
    </p:extLst>
  </p:cSld>
  <p:clrMapOvr>
    <a:masterClrMapping/>
  </p:clrMapOvr>
  <p:transition spd="med">
    <p:pull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6512511" cy="648072"/>
          </a:xfrm>
        </p:spPr>
        <p:txBody>
          <a:bodyPr/>
          <a:lstStyle/>
          <a:p>
            <a:r>
              <a:rPr lang="ru-RU" sz="3200" dirty="0" smtClean="0"/>
              <a:t>ВИДЫ АКРЕДИТАЦИИ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1484784"/>
            <a:ext cx="8226425" cy="4497387"/>
          </a:xfrm>
          <a:prstGeom prst="rect">
            <a:avLst/>
          </a:prstGeom>
        </p:spPr>
        <p:txBody>
          <a:bodyPr/>
          <a:lstStyle/>
          <a:p>
            <a:r>
              <a:rPr lang="ru-RU" sz="2800" dirty="0" smtClean="0"/>
              <a:t>аккредитация институциональная – процедура признания </a:t>
            </a:r>
            <a:r>
              <a:rPr lang="ru-RU" sz="2800" dirty="0" err="1" smtClean="0"/>
              <a:t>аккредитационным</a:t>
            </a:r>
            <a:r>
              <a:rPr lang="ru-RU" sz="2800" dirty="0" smtClean="0"/>
              <a:t> агентством соответствия уровня качества образовательной организации в целом определенным критериям и стандартам</a:t>
            </a:r>
          </a:p>
          <a:p>
            <a:r>
              <a:rPr lang="ru-RU" sz="2800" dirty="0" smtClean="0"/>
              <a:t>аккредитация программная – процедура оценки соответствия отдельных программ образовательной организации определенным критериям и стандартам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225861"/>
      </p:ext>
    </p:extLst>
  </p:cSld>
  <p:clrMapOvr>
    <a:masterClrMapping/>
  </p:clrMapOvr>
  <p:transition spd="med">
    <p:pull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24935" cy="1433096"/>
          </a:xfrm>
        </p:spPr>
        <p:txBody>
          <a:bodyPr/>
          <a:lstStyle/>
          <a:p>
            <a:r>
              <a:rPr lang="ru-RU" dirty="0" smtClean="0"/>
              <a:t>Результаты независимой аккредитации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2348880"/>
            <a:ext cx="8226425" cy="2838499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Безоговорочное лидерство вузов США в мировых рейтингах;</a:t>
            </a:r>
          </a:p>
          <a:p>
            <a:r>
              <a:rPr lang="ru-RU" dirty="0" smtClean="0"/>
              <a:t>Существенный прогресс европейских вузов после введения независимой аккредитации в соответствии с Болонской декларацией;</a:t>
            </a:r>
          </a:p>
          <a:p>
            <a:r>
              <a:rPr lang="ru-RU" dirty="0" smtClean="0"/>
              <a:t>Переход всех развитых и развивающихся стран на независимую аккредитацию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018725"/>
      </p:ext>
    </p:extLst>
  </p:cSld>
  <p:clrMapOvr>
    <a:masterClrMapping/>
  </p:clrMapOvr>
  <p:transition spd="med">
    <p:pull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284288"/>
          </a:xfrm>
        </p:spPr>
        <p:txBody>
          <a:bodyPr/>
          <a:lstStyle/>
          <a:p>
            <a:pPr>
              <a:defRPr/>
            </a:pPr>
            <a:r>
              <a:rPr lang="ru-RU" sz="2400" dirty="0" smtClean="0"/>
              <a:t>ЗАКОНОДАТЕЛЬНАЯ ОСНОВА ДЛЯ ПРОДВИЖЕНИЯ НЕЗАВИСИМОЙ АККРЕДИТАЦИИ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4007D5-95F6-42ED-BFE8-C5AA73E5BB9D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455613" y="1916113"/>
            <a:ext cx="8226425" cy="41798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	Закон </a:t>
            </a:r>
            <a:r>
              <a:rPr lang="ru-RU" sz="2800" dirty="0" err="1" smtClean="0"/>
              <a:t>Кыргызской</a:t>
            </a:r>
            <a:r>
              <a:rPr lang="ru-RU" sz="2800" dirty="0" smtClean="0"/>
              <a:t> Республики о внесении изменений в Закон </a:t>
            </a:r>
            <a:r>
              <a:rPr lang="ru-RU" sz="2800" dirty="0" err="1" smtClean="0"/>
              <a:t>Кыргызской</a:t>
            </a:r>
            <a:r>
              <a:rPr lang="ru-RU" sz="2800" dirty="0" smtClean="0"/>
              <a:t> Республики «Об образовании» от 6.06.2013 г. </a:t>
            </a:r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790106"/>
      </p:ext>
    </p:extLst>
  </p:cSld>
  <p:clrMapOvr>
    <a:masterClrMapping/>
  </p:clrMapOvr>
  <p:transition spd="med">
    <p:pull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6512511" cy="114300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СТАТЬЯ 40 ЗАКОНА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1628800"/>
            <a:ext cx="8226425" cy="449738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2400" dirty="0" smtClean="0"/>
              <a:t>«Образовательные организации, прошедшие аккредитацию, имеют право выдавать выпускникам документы государственного образца или документы собственного образца по решению самих образовательных организаций.»</a:t>
            </a:r>
          </a:p>
          <a:p>
            <a:pPr>
              <a:defRPr/>
            </a:pPr>
            <a:r>
              <a:rPr lang="ru-RU" sz="2400" dirty="0" smtClean="0"/>
              <a:t>«Аккредитация образовательных организаций независимо от форм собственности и ведомственной принадлежности осуществляется на основании их письменного заявления сроком на 5 лет </a:t>
            </a:r>
            <a:r>
              <a:rPr lang="ru-RU" sz="2400" dirty="0" err="1" smtClean="0"/>
              <a:t>аккредитационными</a:t>
            </a:r>
            <a:r>
              <a:rPr lang="ru-RU" sz="2400" dirty="0" smtClean="0"/>
              <a:t> агентствами, деятельность которых была признана в порядке, установленном законодательством </a:t>
            </a:r>
            <a:r>
              <a:rPr lang="ru-RU" sz="2400" dirty="0" err="1" smtClean="0"/>
              <a:t>Кыргызской</a:t>
            </a:r>
            <a:r>
              <a:rPr lang="ru-RU" sz="2400" dirty="0" smtClean="0"/>
              <a:t> Республики.»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15E40-42AF-40CA-9901-E2150B5D67F1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89205"/>
      </p:ext>
    </p:extLst>
  </p:cSld>
  <p:clrMapOvr>
    <a:masterClrMapping/>
  </p:clrMapOvr>
  <p:transition spd="med">
    <p:pull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128792" cy="1143000"/>
          </a:xfrm>
        </p:spPr>
        <p:txBody>
          <a:bodyPr/>
          <a:lstStyle/>
          <a:p>
            <a:pPr algn="just">
              <a:defRPr/>
            </a:pPr>
            <a:r>
              <a:rPr lang="ru-RU" dirty="0" smtClean="0"/>
              <a:t>СТАТЬЯ 40 ЗАКОНА (2)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1628800"/>
            <a:ext cx="8226425" cy="449738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dirty="0" smtClean="0"/>
              <a:t>«</a:t>
            </a:r>
            <a:r>
              <a:rPr lang="ru-RU" sz="2800" dirty="0" err="1" smtClean="0"/>
              <a:t>Аккредитационные</a:t>
            </a:r>
            <a:r>
              <a:rPr lang="ru-RU" sz="2800" dirty="0" smtClean="0"/>
              <a:t> агентства, осуществляющие аккредитацию образовательных организаций, создаются в форме негосударственных, некоммерческих организаций. Финансирование деятельности </a:t>
            </a:r>
            <a:r>
              <a:rPr lang="ru-RU" sz="2800" dirty="0" err="1" smtClean="0"/>
              <a:t>аккредитационных</a:t>
            </a:r>
            <a:r>
              <a:rPr lang="ru-RU" sz="2800" dirty="0" smtClean="0"/>
              <a:t> агентств осуществляется преимущественно за счет </a:t>
            </a:r>
            <a:r>
              <a:rPr lang="ru-RU" sz="2800" dirty="0" err="1" smtClean="0"/>
              <a:t>аккредитационных</a:t>
            </a:r>
            <a:r>
              <a:rPr lang="ru-RU" sz="2800" dirty="0" smtClean="0"/>
              <a:t> сборов, взимаемых с образовательных организаций и других источников, не запрещенных законодательством </a:t>
            </a:r>
            <a:r>
              <a:rPr lang="ru-RU" sz="2800" dirty="0" err="1" smtClean="0"/>
              <a:t>Кыргызской</a:t>
            </a:r>
            <a:r>
              <a:rPr lang="ru-RU" sz="2800" dirty="0" smtClean="0"/>
              <a:t> Республики.» 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B18FE1-14D5-4709-9BEE-3584EF3D2BA8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498779"/>
      </p:ext>
    </p:extLst>
  </p:cSld>
  <p:clrMapOvr>
    <a:masterClrMapping/>
  </p:clrMapOvr>
  <p:transition spd="med">
    <p:pull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6512511" cy="114300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Статья 40 Закона (3)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1412776"/>
            <a:ext cx="8226425" cy="44973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400" dirty="0" smtClean="0"/>
              <a:t>«При уполномоченном государственном органе в области образования </a:t>
            </a:r>
            <a:r>
              <a:rPr lang="ru-RU" sz="2400" dirty="0" err="1" smtClean="0"/>
              <a:t>Кыргызской</a:t>
            </a:r>
            <a:r>
              <a:rPr lang="ru-RU" sz="2400" dirty="0" smtClean="0"/>
              <a:t> Республики и под председательством его руководителя создается Национальный </a:t>
            </a:r>
            <a:r>
              <a:rPr lang="ru-RU" sz="2400" dirty="0" err="1" smtClean="0"/>
              <a:t>аккредитационный</a:t>
            </a:r>
            <a:r>
              <a:rPr lang="ru-RU" sz="2400" dirty="0" smtClean="0"/>
              <a:t> совет, функционирующий на общественных началах, являющийся консультативно-совещательным органом, созданным для коллегиального и гласного рассмотрения вопроса о признании деятельности </a:t>
            </a:r>
            <a:r>
              <a:rPr lang="ru-RU" sz="2400" dirty="0" err="1" smtClean="0"/>
              <a:t>аккредитационнных</a:t>
            </a:r>
            <a:r>
              <a:rPr lang="ru-RU" sz="2400" dirty="0" smtClean="0"/>
              <a:t> агентств»</a:t>
            </a:r>
            <a:endParaRPr lang="ru-RU" dirty="0" smtClean="0"/>
          </a:p>
          <a:p>
            <a:pPr>
              <a:defRPr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6F820-E45D-48C8-8369-A27BC2CCF3AD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084764"/>
      </p:ext>
    </p:extLst>
  </p:cSld>
  <p:clrMapOvr>
    <a:masterClrMapping/>
  </p:clrMapOvr>
  <p:transition spd="med">
    <p:pull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512511" cy="72008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Статья 40 Закона (4)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39552" y="908720"/>
            <a:ext cx="8226425" cy="554461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800" dirty="0" smtClean="0"/>
              <a:t>Признание </a:t>
            </a:r>
            <a:r>
              <a:rPr lang="ru-RU" sz="2800" dirty="0" err="1" smtClean="0"/>
              <a:t>аккредитационных</a:t>
            </a:r>
            <a:r>
              <a:rPr lang="ru-RU" sz="2800" dirty="0" smtClean="0"/>
              <a:t> агентств осуществляется Национальным </a:t>
            </a:r>
            <a:r>
              <a:rPr lang="ru-RU" sz="2800" dirty="0" err="1" smtClean="0"/>
              <a:t>аккредитационным</a:t>
            </a:r>
            <a:r>
              <a:rPr lang="ru-RU" sz="2800" dirty="0" smtClean="0"/>
              <a:t> советом. Основания и порядок признания либо отказа в признании определяется Правительством </a:t>
            </a:r>
            <a:r>
              <a:rPr lang="ru-RU" sz="2800" dirty="0" err="1" smtClean="0"/>
              <a:t>Кыргызской</a:t>
            </a:r>
            <a:r>
              <a:rPr lang="ru-RU" sz="2800" dirty="0" smtClean="0"/>
              <a:t> Республики</a:t>
            </a:r>
          </a:p>
          <a:p>
            <a:pPr>
              <a:defRPr/>
            </a:pPr>
            <a:r>
              <a:rPr lang="ru-RU" sz="2800" dirty="0" smtClean="0"/>
              <a:t>для образовательных организаций начального, среднего и высшего профессионального образования – с 1 сентября 2016 года;</a:t>
            </a:r>
          </a:p>
          <a:p>
            <a:pPr>
              <a:defRPr/>
            </a:pPr>
            <a:r>
              <a:rPr lang="ru-RU" sz="2800" dirty="0" smtClean="0"/>
              <a:t>для иных образовательных организаций – с 1 сентября 2017 года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B52D66-5AC9-4E58-978E-DE2DBE7DCF18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348030"/>
      </p:ext>
    </p:extLst>
  </p:cSld>
  <p:clrMapOvr>
    <a:masterClrMapping/>
  </p:clrMapOvr>
  <p:transition spd="med">
    <p:pull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68952" cy="792088"/>
          </a:xfrm>
        </p:spPr>
        <p:txBody>
          <a:bodyPr/>
          <a:lstStyle/>
          <a:p>
            <a:pPr>
              <a:defRPr/>
            </a:pPr>
            <a:r>
              <a:rPr lang="ru-RU" sz="4000" dirty="0" err="1" smtClean="0"/>
              <a:t>Аккредитационные</a:t>
            </a:r>
            <a:r>
              <a:rPr lang="ru-RU" sz="4000" dirty="0" smtClean="0"/>
              <a:t> агентства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1484784"/>
            <a:ext cx="8226425" cy="4497387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ru-RU" sz="2800" dirty="0" smtClean="0"/>
              <a:t>Агентство по аккредитации образовательных программ и организаций (результат Программы </a:t>
            </a:r>
            <a:r>
              <a:rPr lang="en-US" sz="2800" dirty="0" smtClean="0"/>
              <a:t>GIZ</a:t>
            </a:r>
            <a:r>
              <a:rPr lang="ru-RU" sz="2800" dirty="0" smtClean="0"/>
              <a:t>);</a:t>
            </a:r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ru-RU" sz="2800" dirty="0" err="1" smtClean="0"/>
              <a:t>Аккредитационное</a:t>
            </a:r>
            <a:r>
              <a:rPr lang="ru-RU" sz="2800" dirty="0" smtClean="0"/>
              <a:t> </a:t>
            </a:r>
            <a:r>
              <a:rPr lang="ru-RU" sz="2800" dirty="0" smtClean="0"/>
              <a:t>агентство </a:t>
            </a:r>
            <a:r>
              <a:rPr lang="en-US" sz="2800" dirty="0" err="1" smtClean="0"/>
              <a:t>EdNet</a:t>
            </a:r>
            <a:r>
              <a:rPr lang="ru-RU" sz="2800" dirty="0" smtClean="0"/>
              <a:t> (проект</a:t>
            </a:r>
            <a:r>
              <a:rPr lang="en-US" sz="2800" dirty="0" smtClean="0"/>
              <a:t> CANQA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442D4-497C-4E8F-BDA2-EBA90ABC4313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524171"/>
      </p:ext>
    </p:extLst>
  </p:cSld>
  <p:clrMapOvr>
    <a:masterClrMapping/>
  </p:clrMapOvr>
  <p:transition spd="med">
    <p:pull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88640"/>
            <a:ext cx="6512511" cy="1143000"/>
          </a:xfrm>
        </p:spPr>
        <p:txBody>
          <a:bodyPr/>
          <a:lstStyle/>
          <a:p>
            <a:pPr>
              <a:defRPr/>
            </a:pPr>
            <a:r>
              <a:rPr lang="ru-RU" sz="4000" dirty="0" smtClean="0"/>
              <a:t>ЭТАПЫ АККРЕДИТАЦИИ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1628800"/>
            <a:ext cx="8226425" cy="44973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800" dirty="0" smtClean="0"/>
              <a:t>подача заявления на аккредитацию в признанное агентство;</a:t>
            </a:r>
          </a:p>
          <a:p>
            <a:pPr>
              <a:defRPr/>
            </a:pPr>
            <a:r>
              <a:rPr lang="ru-RU" sz="2800" dirty="0" smtClean="0"/>
              <a:t>ознакомительные встречи представителей агентства</a:t>
            </a:r>
            <a:r>
              <a:rPr lang="en-US" sz="2800" dirty="0" smtClean="0"/>
              <a:t> </a:t>
            </a:r>
            <a:r>
              <a:rPr lang="ru-RU" sz="2800" dirty="0" smtClean="0"/>
              <a:t> и учебного заведения;</a:t>
            </a:r>
          </a:p>
          <a:p>
            <a:pPr>
              <a:defRPr/>
            </a:pPr>
            <a:r>
              <a:rPr lang="ru-RU" sz="2800" dirty="0" smtClean="0"/>
              <a:t>проведение учебным заведением самооценки;</a:t>
            </a:r>
          </a:p>
          <a:p>
            <a:pPr>
              <a:defRPr/>
            </a:pPr>
            <a:r>
              <a:rPr lang="ru-RU" sz="2800" dirty="0" smtClean="0"/>
              <a:t>направление отчета по самооценке в агентство;</a:t>
            </a:r>
          </a:p>
          <a:p>
            <a:pPr>
              <a:defRPr/>
            </a:pPr>
            <a:r>
              <a:rPr lang="ru-RU" sz="2800" dirty="0" smtClean="0"/>
              <a:t>формирование экспертной группы для внешней оценки;</a:t>
            </a:r>
          </a:p>
          <a:p>
            <a:pPr>
              <a:defRPr/>
            </a:pP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C8261F-84F3-4D6F-97E0-44196D72EC6A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129122"/>
      </p:ext>
    </p:extLst>
  </p:cSld>
  <p:clrMapOvr>
    <a:masterClrMapping/>
  </p:clrMapOvr>
  <p:transition spd="med">
    <p:pull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592631" cy="720080"/>
          </a:xfrm>
        </p:spPr>
        <p:txBody>
          <a:bodyPr/>
          <a:lstStyle/>
          <a:p>
            <a:pPr>
              <a:defRPr/>
            </a:pPr>
            <a:r>
              <a:rPr lang="ru-RU" sz="4000" dirty="0" smtClean="0"/>
              <a:t>ЭТАПЫ АККРЕДИТАЦИИ (2)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980728"/>
            <a:ext cx="8226425" cy="518457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800" dirty="0" smtClean="0"/>
              <a:t>посещение экспертной группой учебного заведения;</a:t>
            </a:r>
          </a:p>
          <a:p>
            <a:pPr>
              <a:defRPr/>
            </a:pPr>
            <a:r>
              <a:rPr lang="ru-RU" sz="2800" dirty="0" smtClean="0"/>
              <a:t>написание оценочного отчета;</a:t>
            </a:r>
          </a:p>
          <a:p>
            <a:pPr>
              <a:defRPr/>
            </a:pPr>
            <a:r>
              <a:rPr lang="ru-RU" sz="2800" dirty="0" smtClean="0"/>
              <a:t>направление отчета в учебное заведение;</a:t>
            </a:r>
          </a:p>
          <a:p>
            <a:pPr>
              <a:defRPr/>
            </a:pPr>
            <a:r>
              <a:rPr lang="ru-RU" sz="2800" dirty="0" smtClean="0"/>
              <a:t>представление оценочного отчета Совету;</a:t>
            </a:r>
          </a:p>
          <a:p>
            <a:pPr>
              <a:defRPr/>
            </a:pPr>
            <a:r>
              <a:rPr lang="ru-RU" sz="2800" dirty="0" smtClean="0"/>
              <a:t>принятие решения об аккредитации Советом;</a:t>
            </a:r>
          </a:p>
          <a:p>
            <a:pPr>
              <a:defRPr/>
            </a:pPr>
            <a:r>
              <a:rPr lang="ru-RU" sz="2800" dirty="0" smtClean="0"/>
              <a:t>информирование учебного заведения о принятом решении;</a:t>
            </a:r>
          </a:p>
          <a:p>
            <a:pPr>
              <a:defRPr/>
            </a:pPr>
            <a:r>
              <a:rPr lang="ru-RU" sz="2800" dirty="0" smtClean="0"/>
              <a:t>проверка выполнения рекомендаций при условной аккредитации через год.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49F708-544F-4C1A-941A-9761288DD4D5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386111"/>
      </p:ext>
    </p:extLst>
  </p:cSld>
  <p:clrMapOvr>
    <a:masterClrMapping/>
  </p:clrMapOvr>
  <p:transition spd="med"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52671" cy="1143000"/>
          </a:xfrm>
        </p:spPr>
        <p:txBody>
          <a:bodyPr/>
          <a:lstStyle/>
          <a:p>
            <a:r>
              <a:rPr lang="ru-RU" sz="3200" dirty="0" smtClean="0"/>
              <a:t>СИСТЕМА ГАРАНТИИ КАЧЕСТВА ОБРАЗОВАНИЯ В РАЗВИТЫХ СТРАНАХ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1700809"/>
            <a:ext cx="8226425" cy="3888432"/>
          </a:xfrm>
          <a:prstGeom prst="rect">
            <a:avLst/>
          </a:prstGeom>
        </p:spPr>
        <p:txBody>
          <a:bodyPr/>
          <a:lstStyle/>
          <a:p>
            <a:r>
              <a:rPr lang="ru-RU" sz="2800" dirty="0" smtClean="0"/>
              <a:t>основной инструмент гарантии качества образования – независимая аккредитация образовательных организаций и программ;</a:t>
            </a:r>
          </a:p>
          <a:p>
            <a:r>
              <a:rPr lang="ru-RU" sz="2800" dirty="0" smtClean="0"/>
              <a:t>проекты </a:t>
            </a:r>
            <a:r>
              <a:rPr lang="en-US" sz="2800" dirty="0" smtClean="0"/>
              <a:t>GIZ </a:t>
            </a:r>
            <a:r>
              <a:rPr lang="ru-RU" sz="2800" dirty="0" smtClean="0"/>
              <a:t>«</a:t>
            </a:r>
            <a:r>
              <a:rPr lang="ru-RU" sz="2800" dirty="0" err="1" smtClean="0"/>
              <a:t>Профтехобразование</a:t>
            </a:r>
            <a:r>
              <a:rPr lang="ru-RU" sz="2800" dirty="0" smtClean="0"/>
              <a:t> и содействие занятости»,</a:t>
            </a:r>
            <a:r>
              <a:rPr lang="en-US" sz="2800" dirty="0" smtClean="0"/>
              <a:t> TEMPUS</a:t>
            </a:r>
            <a:r>
              <a:rPr lang="ru-RU" sz="2800" dirty="0" smtClean="0"/>
              <a:t>: -</a:t>
            </a:r>
            <a:r>
              <a:rPr lang="en-US" sz="2800" dirty="0" smtClean="0"/>
              <a:t> CANQA, QUEECA</a:t>
            </a:r>
            <a:r>
              <a:rPr lang="ru-RU" sz="2800" dirty="0" smtClean="0"/>
              <a:t> и другие проекты ЕС были направлены на создание системы независимой аккредитации в Кыргызстане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489797"/>
      </p:ext>
    </p:extLst>
  </p:cSld>
  <p:clrMapOvr>
    <a:masterClrMapping/>
  </p:clrMapOvr>
  <p:transition spd="med">
    <p:pull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880663" cy="1512168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Совет по аккредитации при агентстве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2708920"/>
            <a:ext cx="8226425" cy="201622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/>
              <a:t>принимает решения об аккредитации программ или организаций;</a:t>
            </a:r>
          </a:p>
          <a:p>
            <a:pPr>
              <a:defRPr/>
            </a:pPr>
            <a:r>
              <a:rPr lang="ru-RU" dirty="0" smtClean="0"/>
              <a:t>состоит из представителей государства, сектора экономики, гражданского общества, что обеспечивает независимость и объективность принимаемых решений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FECB-801B-42EC-9506-7D0A7ADBD4FF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499713"/>
      </p:ext>
    </p:extLst>
  </p:cSld>
  <p:clrMapOvr>
    <a:masterClrMapping/>
  </p:clrMapOvr>
  <p:transition spd="med">
    <p:pull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36647" cy="648072"/>
          </a:xfrm>
        </p:spPr>
        <p:txBody>
          <a:bodyPr/>
          <a:lstStyle/>
          <a:p>
            <a:pPr>
              <a:defRPr/>
            </a:pPr>
            <a:r>
              <a:rPr lang="ru-RU" sz="3600" dirty="0" smtClean="0"/>
              <a:t>ПОСЛЕДСТВИЯ АККРЕДИТАЦИИ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1412776"/>
            <a:ext cx="8226425" cy="424847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2800" dirty="0" smtClean="0"/>
              <a:t>аккредитация на 5 лет;</a:t>
            </a:r>
          </a:p>
          <a:p>
            <a:pPr>
              <a:defRPr/>
            </a:pPr>
            <a:r>
              <a:rPr lang="ru-RU" sz="2800" dirty="0" smtClean="0"/>
              <a:t>аккредитация на 1 год (условная аккредитация). Проверка выполнения рекомендаций экспертной комиссии через год и продление аккредитации на 4 года при их выполнении;</a:t>
            </a:r>
          </a:p>
          <a:p>
            <a:pPr>
              <a:defRPr/>
            </a:pPr>
            <a:r>
              <a:rPr lang="ru-RU" sz="2800" dirty="0" smtClean="0"/>
              <a:t>отказ в аккредитации;</a:t>
            </a:r>
          </a:p>
          <a:p>
            <a:pPr>
              <a:defRPr/>
            </a:pPr>
            <a:r>
              <a:rPr lang="ru-RU" sz="2800" dirty="0" smtClean="0"/>
              <a:t>критерии устанавливаются </a:t>
            </a:r>
            <a:r>
              <a:rPr lang="ru-RU" sz="2800" dirty="0" err="1" smtClean="0"/>
              <a:t>аккредитационным</a:t>
            </a:r>
            <a:r>
              <a:rPr lang="ru-RU" sz="2800" dirty="0" smtClean="0"/>
              <a:t> агентством </a:t>
            </a:r>
          </a:p>
          <a:p>
            <a:pPr>
              <a:defRPr/>
            </a:pPr>
            <a:endParaRPr lang="ru-RU" sz="2800" dirty="0" smtClean="0"/>
          </a:p>
          <a:p>
            <a:pPr>
              <a:defRPr/>
            </a:pPr>
            <a:endParaRPr lang="ru-RU" sz="2800" dirty="0"/>
          </a:p>
          <a:p>
            <a:pPr>
              <a:defRPr/>
            </a:pPr>
            <a:endParaRPr lang="ru-RU" sz="2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DD1704-C342-43FD-BF2F-C5C8E8ED666E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275299"/>
      </p:ext>
    </p:extLst>
  </p:cSld>
  <p:clrMapOvr>
    <a:masterClrMapping/>
  </p:clrMapOvr>
  <p:transition spd="med">
    <p:pull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952671" cy="620688"/>
          </a:xfrm>
        </p:spPr>
        <p:txBody>
          <a:bodyPr/>
          <a:lstStyle/>
          <a:p>
            <a:pPr>
              <a:defRPr/>
            </a:pPr>
            <a:r>
              <a:rPr lang="ru-RU" sz="3500" dirty="0" smtClean="0"/>
              <a:t>СТАНДАРТЫ АККРЕДИТАЦИИ</a:t>
            </a:r>
            <a:endParaRPr lang="ru-RU" sz="3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1052736"/>
            <a:ext cx="8226425" cy="547260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2400" dirty="0" smtClean="0"/>
              <a:t>политика гарантии качества и периодические процедуры внешней гарантии качества;</a:t>
            </a:r>
          </a:p>
          <a:p>
            <a:pPr>
              <a:defRPr/>
            </a:pPr>
            <a:r>
              <a:rPr lang="ru-RU" sz="2400" dirty="0" smtClean="0"/>
              <a:t>разработка, утверждение, мониторинг и периодическая оценка программ;</a:t>
            </a:r>
          </a:p>
          <a:p>
            <a:pPr>
              <a:defRPr/>
            </a:pPr>
            <a:r>
              <a:rPr lang="ru-RU" sz="2400" dirty="0" smtClean="0"/>
              <a:t>личностно-ориентированное обучение и оценка успеваемости;</a:t>
            </a:r>
          </a:p>
          <a:p>
            <a:pPr>
              <a:defRPr/>
            </a:pPr>
            <a:r>
              <a:rPr lang="ru-RU" sz="2400" dirty="0" smtClean="0"/>
              <a:t>прием, успеваемость, признание и сертификация;</a:t>
            </a:r>
          </a:p>
          <a:p>
            <a:pPr>
              <a:defRPr/>
            </a:pPr>
            <a:r>
              <a:rPr lang="ru-RU" sz="2400" dirty="0" smtClean="0"/>
              <a:t>преподавательский и учебно-вспомогательный состав;</a:t>
            </a:r>
          </a:p>
          <a:p>
            <a:pPr>
              <a:defRPr/>
            </a:pPr>
            <a:r>
              <a:rPr lang="ru-RU" sz="2400" dirty="0" smtClean="0"/>
              <a:t>образовательные ресурсы и система поддержки обучающихся;</a:t>
            </a:r>
          </a:p>
          <a:p>
            <a:pPr>
              <a:defRPr/>
            </a:pPr>
            <a:r>
              <a:rPr lang="ru-RU" sz="2400" dirty="0" smtClean="0"/>
              <a:t>управление информацией и доведение ее до общественности.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247BE2-D4B3-40B6-B3AA-DFFC65AD3188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679394"/>
      </p:ext>
    </p:extLst>
  </p:cSld>
  <p:clrMapOvr>
    <a:masterClrMapping/>
  </p:clrMapOvr>
  <p:transition spd="med">
    <p:pull dir="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952671" cy="1296144"/>
          </a:xfrm>
        </p:spPr>
        <p:txBody>
          <a:bodyPr/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принятия решений об аккредитации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7544" y="1772816"/>
            <a:ext cx="8226425" cy="3816424"/>
          </a:xfrm>
          <a:prstGeom prst="rect">
            <a:avLst/>
          </a:prstGeom>
        </p:spPr>
        <p:txBody>
          <a:bodyPr/>
          <a:lstStyle/>
          <a:p>
            <a:r>
              <a:rPr lang="ru-RU" sz="2400" dirty="0" smtClean="0"/>
              <a:t>- </a:t>
            </a:r>
            <a:r>
              <a:rPr lang="ru-RU" sz="2800" dirty="0" smtClean="0"/>
              <a:t> все стандарты выполняются (аккредитация на 5 лет);</a:t>
            </a:r>
          </a:p>
          <a:p>
            <a:r>
              <a:rPr lang="ru-RU" sz="2800" dirty="0" smtClean="0"/>
              <a:t>- один - два стандарта не выполняются (условная аккредитация на 1 год с требованием устранения выявленных недостатков);</a:t>
            </a:r>
          </a:p>
          <a:p>
            <a:r>
              <a:rPr lang="ru-RU" sz="2800" dirty="0" smtClean="0"/>
              <a:t>- более двух стандартов не выполняются (отказ в аккредитации)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329171"/>
      </p:ext>
    </p:extLst>
  </p:cSld>
  <p:clrMapOvr>
    <a:masterClrMapping/>
  </p:clrMapOvr>
  <p:transition spd="med">
    <p:pull dir="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0"/>
            <a:ext cx="6512511" cy="1143000"/>
          </a:xfrm>
        </p:spPr>
        <p:txBody>
          <a:bodyPr/>
          <a:lstStyle/>
          <a:p>
            <a:r>
              <a:rPr lang="ru-RU" sz="2800" dirty="0" smtClean="0"/>
              <a:t>Доказательства выполнения стандартов и критериев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536" y="1412776"/>
            <a:ext cx="8226425" cy="4497387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Виды доказательств:</a:t>
            </a:r>
          </a:p>
          <a:p>
            <a:r>
              <a:rPr lang="ru-RU" sz="2400" dirty="0" smtClean="0"/>
              <a:t>Документальные;</a:t>
            </a:r>
          </a:p>
          <a:p>
            <a:r>
              <a:rPr lang="ru-RU" sz="2400" dirty="0" smtClean="0"/>
              <a:t>Наблюдение (изучение);</a:t>
            </a:r>
          </a:p>
          <a:p>
            <a:r>
              <a:rPr lang="ru-RU" sz="2400" dirty="0" smtClean="0"/>
              <a:t>Интервью.</a:t>
            </a:r>
          </a:p>
          <a:p>
            <a:pPr marL="0" indent="0">
              <a:buNone/>
            </a:pPr>
            <a:r>
              <a:rPr lang="ru-RU" sz="2400" dirty="0" smtClean="0"/>
              <a:t>Поиск доказательств:</a:t>
            </a:r>
          </a:p>
          <a:p>
            <a:r>
              <a:rPr lang="ru-RU" sz="2400" dirty="0" smtClean="0"/>
              <a:t>Факты, сведения, статистика и т.п. в документах;</a:t>
            </a:r>
          </a:p>
          <a:p>
            <a:r>
              <a:rPr lang="ru-RU" sz="2400" dirty="0" smtClean="0"/>
              <a:t>Визуальное наблюдение или изучение объекта, процесса и т.п.;</a:t>
            </a:r>
          </a:p>
          <a:p>
            <a:r>
              <a:rPr lang="ru-RU" sz="2400" dirty="0" smtClean="0"/>
              <a:t>Соответствующие вопросы к интервьюируемым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103057"/>
      </p:ext>
    </p:extLst>
  </p:cSld>
  <p:clrMapOvr>
    <a:masterClrMapping/>
  </p:clrMapOvr>
  <p:transition spd="med">
    <p:pull dir="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6512511" cy="526976"/>
          </a:xfrm>
        </p:spPr>
        <p:txBody>
          <a:bodyPr/>
          <a:lstStyle/>
          <a:p>
            <a:r>
              <a:rPr lang="ru-RU" sz="3200" dirty="0" smtClean="0"/>
              <a:t>Меры поиска доказательств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23528" y="980728"/>
            <a:ext cx="8226425" cy="4497387"/>
          </a:xfrm>
          <a:prstGeom prst="rect">
            <a:avLst/>
          </a:prstGeom>
        </p:spPr>
        <p:txBody>
          <a:bodyPr/>
          <a:lstStyle/>
          <a:p>
            <a:r>
              <a:rPr lang="ru-RU" sz="2400" dirty="0" smtClean="0"/>
              <a:t>Протокол заседания Педагогического совета, на котором был рассмотрен вопрос о гарантии качества образования, приняты отчеты ответственных лиц, приняты решения о дальнейших действиях;</a:t>
            </a:r>
          </a:p>
          <a:p>
            <a:r>
              <a:rPr lang="ru-RU" sz="2400" dirty="0" smtClean="0"/>
              <a:t>Эксперт посетил занятие, на котором преподаватель продемонстрировал свои педагогические умения и квалификацию;</a:t>
            </a:r>
          </a:p>
          <a:p>
            <a:r>
              <a:rPr lang="ru-RU" sz="2400" dirty="0" smtClean="0"/>
              <a:t>В процессе интервью с учащимися выявилось, что многие из них не имеют основных учебников.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780446"/>
      </p:ext>
    </p:extLst>
  </p:cSld>
  <p:clrMapOvr>
    <a:masterClrMapping/>
  </p:clrMapOvr>
  <p:transition spd="med">
    <p:pull dir="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1312863" y="3954463"/>
            <a:ext cx="6556375" cy="1336675"/>
            <a:chOff x="1312482" y="3954482"/>
            <a:chExt cx="6556920" cy="1336620"/>
          </a:xfrm>
        </p:grpSpPr>
        <p:sp>
          <p:nvSpPr>
            <p:cNvPr id="9" name="Равнобедренный треугольник 8"/>
            <p:cNvSpPr/>
            <p:nvPr/>
          </p:nvSpPr>
          <p:spPr>
            <a:xfrm>
              <a:off x="1312482" y="3970356"/>
              <a:ext cx="2016293" cy="1295347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b"/>
            <a:lstStyle/>
            <a:p>
              <a:pPr algn="ctr">
                <a:defRPr/>
              </a:pPr>
              <a:r>
                <a:rPr lang="ru-RU" sz="2800" dirty="0"/>
                <a:t>РО</a:t>
              </a:r>
            </a:p>
          </p:txBody>
        </p:sp>
        <p:sp>
          <p:nvSpPr>
            <p:cNvPr id="13" name="Равнобедренный треугольник 12"/>
            <p:cNvSpPr/>
            <p:nvPr/>
          </p:nvSpPr>
          <p:spPr>
            <a:xfrm>
              <a:off x="3581208" y="3954482"/>
              <a:ext cx="2016293" cy="1296934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800" dirty="0"/>
                <a:t>РО</a:t>
              </a:r>
              <a:endParaRPr lang="ru-RU" sz="1400" dirty="0"/>
            </a:p>
          </p:txBody>
        </p:sp>
        <p:sp>
          <p:nvSpPr>
            <p:cNvPr id="14" name="Равнобедренный треугольник 13"/>
            <p:cNvSpPr/>
            <p:nvPr/>
          </p:nvSpPr>
          <p:spPr>
            <a:xfrm>
              <a:off x="5853109" y="3986231"/>
              <a:ext cx="2016293" cy="1295347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800" dirty="0"/>
                <a:t>РО</a:t>
              </a:r>
            </a:p>
          </p:txBody>
        </p:sp>
        <p:sp>
          <p:nvSpPr>
            <p:cNvPr id="20" name="Блок-схема: объединение 19"/>
            <p:cNvSpPr/>
            <p:nvPr/>
          </p:nvSpPr>
          <p:spPr>
            <a:xfrm>
              <a:off x="2446051" y="3986231"/>
              <a:ext cx="2016293" cy="1295347"/>
            </a:xfrm>
            <a:prstGeom prst="flowChartMerg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800" dirty="0"/>
                <a:t>РО</a:t>
              </a:r>
              <a:endParaRPr lang="ru-RU" sz="2000" dirty="0"/>
            </a:p>
          </p:txBody>
        </p:sp>
        <p:sp>
          <p:nvSpPr>
            <p:cNvPr id="21" name="Блок-схема: объединение 20"/>
            <p:cNvSpPr/>
            <p:nvPr/>
          </p:nvSpPr>
          <p:spPr>
            <a:xfrm>
              <a:off x="4721127" y="3994167"/>
              <a:ext cx="2016293" cy="1296935"/>
            </a:xfrm>
            <a:prstGeom prst="flowChartMerg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800" dirty="0"/>
                <a:t>РО</a:t>
              </a:r>
              <a:endParaRPr lang="ru-RU" sz="1400" dirty="0"/>
            </a:p>
          </p:txBody>
        </p:sp>
      </p:grpSp>
      <p:sp>
        <p:nvSpPr>
          <p:cNvPr id="27" name="Трапеция 26"/>
          <p:cNvSpPr/>
          <p:nvPr/>
        </p:nvSpPr>
        <p:spPr>
          <a:xfrm>
            <a:off x="2382838" y="2795588"/>
            <a:ext cx="4373562" cy="1081087"/>
          </a:xfrm>
          <a:prstGeom prst="trapezoid">
            <a:avLst>
              <a:gd name="adj" fmla="val 89664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ru-RU" sz="2800" dirty="0"/>
              <a:t>Результаты обучения</a:t>
            </a:r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250825" y="5354638"/>
            <a:ext cx="2017713" cy="1295400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ППС</a:t>
            </a:r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2514600" y="5354638"/>
            <a:ext cx="2016125" cy="1295400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УВП</a:t>
            </a:r>
          </a:p>
        </p:txBody>
      </p:sp>
      <p:sp>
        <p:nvSpPr>
          <p:cNvPr id="31" name="Равнобедренный треугольник 30"/>
          <p:cNvSpPr/>
          <p:nvPr/>
        </p:nvSpPr>
        <p:spPr>
          <a:xfrm>
            <a:off x="4762500" y="5354638"/>
            <a:ext cx="2016125" cy="1295400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АУП</a:t>
            </a:r>
          </a:p>
        </p:txBody>
      </p:sp>
      <p:sp>
        <p:nvSpPr>
          <p:cNvPr id="32" name="Блок-схема: объединение 31"/>
          <p:cNvSpPr/>
          <p:nvPr/>
        </p:nvSpPr>
        <p:spPr>
          <a:xfrm>
            <a:off x="1374775" y="5373688"/>
            <a:ext cx="2016125" cy="1295400"/>
          </a:xfrm>
          <a:prstGeom prst="flowChartMerg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МТБ</a:t>
            </a:r>
          </a:p>
        </p:txBody>
      </p:sp>
      <p:sp>
        <p:nvSpPr>
          <p:cNvPr id="33" name="Блок-схема: объединение 32"/>
          <p:cNvSpPr/>
          <p:nvPr/>
        </p:nvSpPr>
        <p:spPr>
          <a:xfrm>
            <a:off x="3640138" y="5373688"/>
            <a:ext cx="2016125" cy="1295400"/>
          </a:xfrm>
          <a:prstGeom prst="flowChartMerg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УОР</a:t>
            </a:r>
          </a:p>
        </p:txBody>
      </p:sp>
      <p:sp>
        <p:nvSpPr>
          <p:cNvPr id="34" name="Равнобедренный треугольник 33"/>
          <p:cNvSpPr/>
          <p:nvPr/>
        </p:nvSpPr>
        <p:spPr>
          <a:xfrm>
            <a:off x="6967538" y="5373688"/>
            <a:ext cx="2016125" cy="1295400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УЧР</a:t>
            </a:r>
          </a:p>
        </p:txBody>
      </p:sp>
      <p:sp>
        <p:nvSpPr>
          <p:cNvPr id="35" name="Блок-схема: объединение 34"/>
          <p:cNvSpPr/>
          <p:nvPr/>
        </p:nvSpPr>
        <p:spPr>
          <a:xfrm>
            <a:off x="5870575" y="5359400"/>
            <a:ext cx="2016125" cy="1296988"/>
          </a:xfrm>
          <a:prstGeom prst="flowChartMerg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/>
              <a:t>Сервис</a:t>
            </a:r>
            <a:endParaRPr lang="ru-RU" dirty="0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3416300" y="1398588"/>
            <a:ext cx="2332038" cy="1295400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Цели</a:t>
            </a:r>
          </a:p>
        </p:txBody>
      </p:sp>
      <p:sp>
        <p:nvSpPr>
          <p:cNvPr id="27660" name="TextBox 1"/>
          <p:cNvSpPr txBox="1">
            <a:spLocks noChangeArrowheads="1"/>
          </p:cNvSpPr>
          <p:nvPr/>
        </p:nvSpPr>
        <p:spPr bwMode="auto">
          <a:xfrm>
            <a:off x="1041078" y="312738"/>
            <a:ext cx="62736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dirty="0" smtClean="0">
                <a:solidFill>
                  <a:srgbClr val="002060"/>
                </a:solidFill>
              </a:rPr>
              <a:t>Цели ОП – Результаты обучения ОП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Выноска 1 (с границей) 2"/>
          <p:cNvSpPr/>
          <p:nvPr/>
        </p:nvSpPr>
        <p:spPr>
          <a:xfrm>
            <a:off x="5292725" y="936625"/>
            <a:ext cx="2247900" cy="922338"/>
          </a:xfrm>
          <a:prstGeom prst="accentCallout1">
            <a:avLst>
              <a:gd name="adj1" fmla="val 34908"/>
              <a:gd name="adj2" fmla="val -598"/>
              <a:gd name="adj3" fmla="val 76722"/>
              <a:gd name="adj4" fmla="val -1864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С учетом потребностей </a:t>
            </a:r>
            <a:r>
              <a:rPr lang="ru-RU" sz="1400" dirty="0" err="1">
                <a:solidFill>
                  <a:schemeClr val="tx1"/>
                </a:solidFill>
              </a:rPr>
              <a:t>стейкхолдеров</a:t>
            </a:r>
            <a:r>
              <a:rPr lang="ru-RU" sz="1400" dirty="0">
                <a:solidFill>
                  <a:schemeClr val="tx1"/>
                </a:solidFill>
              </a:rPr>
              <a:t> / в рамках установленной Миссии</a:t>
            </a:r>
          </a:p>
        </p:txBody>
      </p:sp>
      <p:sp>
        <p:nvSpPr>
          <p:cNvPr id="19" name="Выноска 1 (с границей) 18"/>
          <p:cNvSpPr/>
          <p:nvPr/>
        </p:nvSpPr>
        <p:spPr>
          <a:xfrm>
            <a:off x="6181725" y="1884363"/>
            <a:ext cx="2717800" cy="922337"/>
          </a:xfrm>
          <a:prstGeom prst="accentCallout1">
            <a:avLst>
              <a:gd name="adj1" fmla="val 17596"/>
              <a:gd name="adj2" fmla="val 2090"/>
              <a:gd name="adj3" fmla="val 107883"/>
              <a:gd name="adj4" fmla="val -1327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Требования ГОС ВПО / </a:t>
            </a:r>
            <a:r>
              <a:rPr lang="ru-RU" sz="1600" dirty="0" err="1">
                <a:solidFill>
                  <a:schemeClr val="tx1"/>
                </a:solidFill>
              </a:rPr>
              <a:t>Компетентностная</a:t>
            </a:r>
            <a:r>
              <a:rPr lang="ru-RU" sz="1600" dirty="0">
                <a:solidFill>
                  <a:schemeClr val="tx1"/>
                </a:solidFill>
              </a:rPr>
              <a:t> Модель Выпускника </a:t>
            </a:r>
          </a:p>
        </p:txBody>
      </p:sp>
      <p:sp>
        <p:nvSpPr>
          <p:cNvPr id="22" name="Выноска 1 (с границей) 21"/>
          <p:cNvSpPr/>
          <p:nvPr/>
        </p:nvSpPr>
        <p:spPr>
          <a:xfrm>
            <a:off x="7145338" y="3141663"/>
            <a:ext cx="1998662" cy="1223962"/>
          </a:xfrm>
          <a:prstGeom prst="accentCallout1">
            <a:avLst>
              <a:gd name="adj1" fmla="val 62608"/>
              <a:gd name="adj2" fmla="val 2805"/>
              <a:gd name="adj3" fmla="val 80708"/>
              <a:gd name="adj4" fmla="val -7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Технологии обучения.</a:t>
            </a:r>
          </a:p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Методы оценивания (знаний / умений / навыков)</a:t>
            </a:r>
          </a:p>
          <a:p>
            <a:pPr algn="ctr">
              <a:defRPr/>
            </a:pP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3" name="Выноска 1 (с границей) 22"/>
          <p:cNvSpPr/>
          <p:nvPr/>
        </p:nvSpPr>
        <p:spPr>
          <a:xfrm>
            <a:off x="7885113" y="4437063"/>
            <a:ext cx="1582737" cy="920750"/>
          </a:xfrm>
          <a:prstGeom prst="accentCallout1">
            <a:avLst>
              <a:gd name="adj1" fmla="val 94924"/>
              <a:gd name="adj2" fmla="val 73458"/>
              <a:gd name="adj3" fmla="val 100959"/>
              <a:gd name="adj4" fmla="val 469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solidFill>
                  <a:schemeClr val="tx1"/>
                </a:solidFill>
              </a:rPr>
              <a:t>Вклад</a:t>
            </a:r>
          </a:p>
          <a:p>
            <a:pPr>
              <a:defRPr/>
            </a:pPr>
            <a:r>
              <a:rPr lang="ru-RU" sz="1600" dirty="0">
                <a:solidFill>
                  <a:schemeClr val="tx1"/>
                </a:solidFill>
              </a:rPr>
              <a:t>Инвестиции</a:t>
            </a:r>
          </a:p>
        </p:txBody>
      </p:sp>
      <p:sp>
        <p:nvSpPr>
          <p:cNvPr id="24" name="Выноска 1 (с границей) 23"/>
          <p:cNvSpPr/>
          <p:nvPr/>
        </p:nvSpPr>
        <p:spPr>
          <a:xfrm>
            <a:off x="250825" y="3027363"/>
            <a:ext cx="1822450" cy="688975"/>
          </a:xfrm>
          <a:prstGeom prst="accentCallout1">
            <a:avLst>
              <a:gd name="adj1" fmla="val 11925"/>
              <a:gd name="adj2" fmla="val 96419"/>
              <a:gd name="adj3" fmla="val 138738"/>
              <a:gd name="adj4" fmla="val 1176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Соответствие РО дисциплин РО ОП</a:t>
            </a:r>
          </a:p>
        </p:txBody>
      </p:sp>
      <p:sp>
        <p:nvSpPr>
          <p:cNvPr id="25" name="Выноска 1 (с границей) 24"/>
          <p:cNvSpPr/>
          <p:nvPr/>
        </p:nvSpPr>
        <p:spPr>
          <a:xfrm>
            <a:off x="1258888" y="946150"/>
            <a:ext cx="2697162" cy="920750"/>
          </a:xfrm>
          <a:prstGeom prst="accentCallout1">
            <a:avLst>
              <a:gd name="adj1" fmla="val 29137"/>
              <a:gd name="adj2" fmla="val 97087"/>
              <a:gd name="adj3" fmla="val 83646"/>
              <a:gd name="adj4" fmla="val 10858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Механизмы и процедуры выявления потребностей </a:t>
            </a:r>
            <a:r>
              <a:rPr lang="ru-RU" sz="1600" dirty="0" err="1">
                <a:solidFill>
                  <a:schemeClr val="tx1"/>
                </a:solidFill>
              </a:rPr>
              <a:t>стейкхолдеров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6" name="Выноска 1 (с границей) 25"/>
          <p:cNvSpPr/>
          <p:nvPr/>
        </p:nvSpPr>
        <p:spPr>
          <a:xfrm>
            <a:off x="1258888" y="2139950"/>
            <a:ext cx="1757362" cy="554038"/>
          </a:xfrm>
          <a:prstGeom prst="accentCallout1">
            <a:avLst>
              <a:gd name="adj1" fmla="val 36542"/>
              <a:gd name="adj2" fmla="val 95118"/>
              <a:gd name="adj3" fmla="val 115694"/>
              <a:gd name="adj4" fmla="val 11775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Соответствие РО  Целям</a:t>
            </a:r>
          </a:p>
        </p:txBody>
      </p:sp>
      <p:sp>
        <p:nvSpPr>
          <p:cNvPr id="28" name="Выноска 1 (с границей) 27"/>
          <p:cNvSpPr/>
          <p:nvPr/>
        </p:nvSpPr>
        <p:spPr>
          <a:xfrm>
            <a:off x="4763" y="3862388"/>
            <a:ext cx="2068512" cy="1266825"/>
          </a:xfrm>
          <a:prstGeom prst="accentCallout1">
            <a:avLst>
              <a:gd name="adj1" fmla="val 98196"/>
              <a:gd name="adj2" fmla="val 3237"/>
              <a:gd name="adj3" fmla="val 128560"/>
              <a:gd name="adj4" fmla="val 5382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Администрирование процессов / взаимодействие процессов и ресурсов</a:t>
            </a:r>
          </a:p>
        </p:txBody>
      </p:sp>
    </p:spTree>
    <p:extLst>
      <p:ext uri="{BB962C8B-B14F-4D97-AF65-F5344CB8AC3E}">
        <p14:creationId xmlns:p14="http://schemas.microsoft.com/office/powerpoint/2010/main" val="809816864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17" grpId="0" animBg="1"/>
      <p:bldP spid="3" grpId="0" animBg="1"/>
      <p:bldP spid="19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8888" y="2420938"/>
            <a:ext cx="7058025" cy="1938337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2">
                    <a:satMod val="130000"/>
                  </a:schemeClr>
                </a:solidFill>
              </a:rPr>
              <a:t>ОБРАЗОВАТЕЛЬНАЯ ПРОГРАММА </a:t>
            </a:r>
            <a:br>
              <a:rPr lang="ru-RU" sz="40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4000" b="1" dirty="0" smtClean="0">
                <a:solidFill>
                  <a:schemeClr val="tx2">
                    <a:satMod val="130000"/>
                  </a:schemeClr>
                </a:solidFill>
              </a:rPr>
              <a:t>«Лечебное  дело»</a:t>
            </a:r>
            <a:endParaRPr lang="ru-RU" sz="4000" b="1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741930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ъект 2"/>
          <p:cNvSpPr>
            <a:spLocks noGrp="1"/>
          </p:cNvSpPr>
          <p:nvPr>
            <p:ph idx="4294967295"/>
          </p:nvPr>
        </p:nvSpPr>
        <p:spPr>
          <a:xfrm>
            <a:off x="179388" y="577850"/>
            <a:ext cx="8856662" cy="554513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sz="2200" b="1" u="sng" dirty="0">
                <a:solidFill>
                  <a:srgbClr val="FF0000"/>
                </a:solidFill>
              </a:rPr>
              <a:t>Цель</a:t>
            </a:r>
            <a:r>
              <a:rPr lang="ru-RU" sz="2200" b="1" dirty="0">
                <a:solidFill>
                  <a:srgbClr val="FF0000"/>
                </a:solidFill>
              </a:rPr>
              <a:t> ООП </a:t>
            </a:r>
            <a:r>
              <a:rPr lang="ru-RU" sz="2200" b="1" dirty="0"/>
              <a:t>по  направлению подготовки (специальности) 56.00.01.- Лечебное дело</a:t>
            </a:r>
            <a:endParaRPr lang="ru-RU" sz="2200" dirty="0"/>
          </a:p>
          <a:p>
            <a:pPr>
              <a:defRPr/>
            </a:pPr>
            <a:r>
              <a:rPr lang="ru-RU" sz="2200" b="1" u="sng" dirty="0">
                <a:solidFill>
                  <a:srgbClr val="7030A0"/>
                </a:solidFill>
              </a:rPr>
              <a:t>Цель 1: </a:t>
            </a:r>
            <a:r>
              <a:rPr lang="ru-RU" dirty="0"/>
              <a:t>Подготовить специалиста умеющего осуществлять профилактику, диагностику и лечение, обладающий организационно-управленческими и образовательными навыками, а также научно-исследовательскими способностями, направленных на сохранение и улучшение здоровья населения, соответствующего условиям меняющегося современного мира;</a:t>
            </a:r>
          </a:p>
          <a:p>
            <a:pPr>
              <a:defRPr/>
            </a:pPr>
            <a:r>
              <a:rPr lang="ru-RU" sz="2200" b="1" u="sng" dirty="0" smtClean="0">
                <a:solidFill>
                  <a:srgbClr val="7030A0"/>
                </a:solidFill>
              </a:rPr>
              <a:t>Цель </a:t>
            </a:r>
            <a:r>
              <a:rPr lang="ru-RU" sz="2200" b="1" u="sng" dirty="0">
                <a:solidFill>
                  <a:srgbClr val="7030A0"/>
                </a:solidFill>
              </a:rPr>
              <a:t>2: </a:t>
            </a:r>
            <a:r>
              <a:rPr lang="ru-RU" dirty="0"/>
              <a:t>Обеспечить базовыми теоретическими и клиническими знаниями для приобретения профессиональных навыков в области оказания лечебно-профилактической и медико-социальной помощи населению Кыргызстана, готовность к последипломному обучению и реализация партнерских взаимоотношений в области здравоохранения;</a:t>
            </a:r>
          </a:p>
          <a:p>
            <a:pPr>
              <a:defRPr/>
            </a:pPr>
            <a:r>
              <a:rPr lang="ru-RU" sz="2200" b="1" u="sng" dirty="0" smtClean="0">
                <a:solidFill>
                  <a:srgbClr val="7030A0"/>
                </a:solidFill>
              </a:rPr>
              <a:t>Цель </a:t>
            </a:r>
            <a:r>
              <a:rPr lang="ru-RU" sz="2200" b="1" u="sng" dirty="0">
                <a:solidFill>
                  <a:srgbClr val="7030A0"/>
                </a:solidFill>
              </a:rPr>
              <a:t>3: </a:t>
            </a:r>
            <a:r>
              <a:rPr lang="ru-RU" dirty="0"/>
              <a:t>Формировать традиционные общечеловеческие и национальные культурно-нравственные ценности, профессионально-этическую ответственность, навыки критического мышления, самореализации и самообразования востребованными современным обществом;</a:t>
            </a:r>
          </a:p>
          <a:p>
            <a:pPr>
              <a:defRPr/>
            </a:pPr>
            <a:r>
              <a:rPr lang="ru-RU" sz="2200" b="1" dirty="0" smtClean="0"/>
              <a:t> </a:t>
            </a:r>
            <a:endParaRPr lang="ru-RU" sz="2200" dirty="0"/>
          </a:p>
          <a:p>
            <a:pPr marL="82550" indent="0">
              <a:buFont typeface="Wingdings 2" pitchFamily="18" charset="2"/>
              <a:buNone/>
              <a:defRPr/>
            </a:pPr>
            <a:endParaRPr lang="en-US" altLang="en-US" sz="2200" dirty="0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1692275" y="115888"/>
            <a:ext cx="66246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 eaLnBrk="1" hangingPunct="1"/>
            <a:r>
              <a:rPr lang="ru-RU" altLang="en-US" sz="2400" b="1">
                <a:solidFill>
                  <a:srgbClr val="C00000"/>
                </a:solidFill>
                <a:latin typeface="Arial" charset="0"/>
              </a:rPr>
              <a:t>Цель ОП</a:t>
            </a:r>
            <a:endParaRPr lang="en-US" altLang="en-US" sz="2400" b="1">
              <a:solidFill>
                <a:srgbClr val="C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1673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ъект 2"/>
          <p:cNvSpPr>
            <a:spLocks noGrp="1"/>
          </p:cNvSpPr>
          <p:nvPr>
            <p:ph idx="4294967295"/>
          </p:nvPr>
        </p:nvSpPr>
        <p:spPr>
          <a:xfrm>
            <a:off x="611188" y="593725"/>
            <a:ext cx="8353425" cy="5788025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r>
              <a:rPr lang="ru-RU" sz="2400" b="1" dirty="0" smtClean="0"/>
              <a:t>РО 1. </a:t>
            </a:r>
            <a:r>
              <a:rPr lang="ru-RU" sz="2400" b="1" dirty="0"/>
              <a:t>Способен использовать базовые положения математических, естественных, гуманитарных и экономических наук в профессиональной работе и самостоятельно приобретать новые знания, владеет навыками использования компьютерных программ для получения, хранения и переработки информации</a:t>
            </a:r>
            <a:r>
              <a:rPr lang="ru-RU" sz="2400" b="1" dirty="0" smtClean="0"/>
              <a:t>;</a:t>
            </a:r>
            <a:endParaRPr lang="ru-RU" sz="2400" dirty="0" smtClean="0"/>
          </a:p>
          <a:p>
            <a:r>
              <a:rPr lang="ru-RU" sz="2400" b="1" dirty="0" smtClean="0"/>
              <a:t> РО 2. </a:t>
            </a:r>
            <a:r>
              <a:rPr lang="ru-RU" sz="2400" b="1" dirty="0"/>
              <a:t>Способен осуществлять деловое общение, аргументированно и ясно выражать свои мысли на государственном и официальном языках, владеет одним из иностранных языков на уровне социального </a:t>
            </a:r>
            <a:r>
              <a:rPr lang="ru-RU" sz="2400" b="1" dirty="0" smtClean="0"/>
              <a:t>общения;</a:t>
            </a:r>
          </a:p>
          <a:p>
            <a:r>
              <a:rPr lang="ru-RU" sz="2400" b="1" dirty="0" smtClean="0"/>
              <a:t> РО 3. </a:t>
            </a:r>
            <a:r>
              <a:rPr lang="ru-RU" sz="2400" b="1" dirty="0"/>
              <a:t>Умеет работать в коллективе на основе толерантности, демократии и права, применяет полученные знания для рационального использования их в профессиональной деятельности, владеет навыками критического мышления, самосовершенствования, развивать партнерские </a:t>
            </a:r>
            <a:r>
              <a:rPr lang="ru-RU" sz="2400" b="1" dirty="0" smtClean="0"/>
              <a:t>взаимоотношения;</a:t>
            </a:r>
            <a:endParaRPr lang="ru-RU" sz="2400" dirty="0" smtClean="0"/>
          </a:p>
        </p:txBody>
      </p:sp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1763713" y="131763"/>
            <a:ext cx="66246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 eaLnBrk="1" hangingPunct="1"/>
            <a:r>
              <a:rPr lang="ru-RU" sz="2400" b="1">
                <a:solidFill>
                  <a:srgbClr val="C00000"/>
                </a:solidFill>
                <a:latin typeface="Arial" charset="0"/>
              </a:rPr>
              <a:t>Результаты обучения ОП</a:t>
            </a:r>
            <a:endParaRPr lang="en-US" altLang="en-US" sz="2400" b="1">
              <a:solidFill>
                <a:srgbClr val="C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8367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1143000"/>
          </a:xfrm>
        </p:spPr>
        <p:txBody>
          <a:bodyPr/>
          <a:lstStyle/>
          <a:p>
            <a:r>
              <a:rPr lang="ru-RU" sz="4000" b="1" dirty="0" smtClean="0"/>
              <a:t>Достижения США в области качества образования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5613" y="1598613"/>
            <a:ext cx="8226425" cy="4497387"/>
          </a:xfrm>
          <a:prstGeom prst="rect">
            <a:avLst/>
          </a:prstGeom>
        </p:spPr>
        <p:txBody>
          <a:bodyPr/>
          <a:lstStyle/>
          <a:p>
            <a:r>
              <a:rPr lang="en-US" sz="2400" b="1" dirty="0" smtClean="0"/>
              <a:t>PISA</a:t>
            </a:r>
            <a:r>
              <a:rPr lang="ru-RU" sz="2400" dirty="0" smtClean="0"/>
              <a:t>: 2009: 17 место;</a:t>
            </a:r>
          </a:p>
          <a:p>
            <a:r>
              <a:rPr lang="ru-RU" sz="2400" b="1" dirty="0" smtClean="0"/>
              <a:t>Всемирный чемпионат по профессиональному мастерству</a:t>
            </a:r>
            <a:r>
              <a:rPr lang="ru-RU" sz="2400" dirty="0" smtClean="0"/>
              <a:t>:</a:t>
            </a:r>
          </a:p>
          <a:p>
            <a:r>
              <a:rPr lang="ru-RU" sz="2400" dirty="0" smtClean="0"/>
              <a:t>Сан-Паулу-2015: 30 место из 41 страны;</a:t>
            </a:r>
          </a:p>
          <a:p>
            <a:r>
              <a:rPr lang="ru-RU" sz="2400" b="1" dirty="0" smtClean="0"/>
              <a:t>Всемирный рейтинг университетов</a:t>
            </a:r>
            <a:r>
              <a:rPr lang="en-US" sz="2400" b="1" dirty="0" smtClean="0"/>
              <a:t> </a:t>
            </a:r>
            <a:r>
              <a:rPr lang="ru-RU" sz="2400" dirty="0" smtClean="0"/>
              <a:t>(Шанхайский-2015):</a:t>
            </a:r>
          </a:p>
          <a:p>
            <a:r>
              <a:rPr lang="ru-RU" sz="2400" dirty="0" smtClean="0"/>
              <a:t>9 университетов в </a:t>
            </a:r>
            <a:r>
              <a:rPr lang="en-US" sz="2400" dirty="0" smtClean="0"/>
              <a:t>TOP</a:t>
            </a:r>
            <a:r>
              <a:rPr lang="ru-RU" sz="2400" dirty="0" smtClean="0"/>
              <a:t>-10; 17 университетов в </a:t>
            </a:r>
            <a:r>
              <a:rPr lang="en-US" sz="2400" dirty="0" smtClean="0"/>
              <a:t>TOP</a:t>
            </a:r>
            <a:r>
              <a:rPr lang="ru-RU" sz="2400" dirty="0" smtClean="0"/>
              <a:t>-20;</a:t>
            </a:r>
          </a:p>
          <a:p>
            <a:r>
              <a:rPr lang="ru-RU" sz="2400" b="1" dirty="0" smtClean="0"/>
              <a:t>Всемирный рейтинг университетов</a:t>
            </a:r>
            <a:r>
              <a:rPr lang="en-US" sz="2400" b="1" dirty="0" smtClean="0"/>
              <a:t> QS</a:t>
            </a:r>
            <a:r>
              <a:rPr lang="ru-RU" sz="2400" b="1" dirty="0" smtClean="0"/>
              <a:t>-2016</a:t>
            </a:r>
            <a:r>
              <a:rPr lang="ru-RU" sz="2400" dirty="0" smtClean="0"/>
              <a:t>: </a:t>
            </a:r>
          </a:p>
          <a:p>
            <a:r>
              <a:rPr lang="ru-RU" sz="2400" dirty="0" smtClean="0"/>
              <a:t>6 университетов в </a:t>
            </a:r>
            <a:r>
              <a:rPr lang="en-US" sz="2400" dirty="0" smtClean="0"/>
              <a:t>TOP</a:t>
            </a:r>
            <a:r>
              <a:rPr lang="ru-RU" sz="2400" dirty="0" smtClean="0"/>
              <a:t>-10; 14 университетов в </a:t>
            </a:r>
            <a:r>
              <a:rPr lang="en-US" sz="2400" dirty="0" smtClean="0"/>
              <a:t>TOP</a:t>
            </a:r>
            <a:r>
              <a:rPr lang="ru-RU" sz="2400" dirty="0" smtClean="0"/>
              <a:t>-20;</a:t>
            </a:r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445472"/>
      </p:ext>
    </p:extLst>
  </p:cSld>
  <p:clrMapOvr>
    <a:masterClrMapping/>
  </p:clrMapOvr>
  <p:transition spd="med">
    <p:pull dir="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ъект 2"/>
          <p:cNvSpPr>
            <a:spLocks noGrp="1"/>
          </p:cNvSpPr>
          <p:nvPr>
            <p:ph idx="4294967295"/>
          </p:nvPr>
        </p:nvSpPr>
        <p:spPr>
          <a:xfrm>
            <a:off x="971550" y="593725"/>
            <a:ext cx="7993063" cy="48006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ru-RU" sz="2400" b="1" dirty="0"/>
              <a:t> </a:t>
            </a:r>
            <a:r>
              <a:rPr lang="ru-RU" sz="2400" b="1" dirty="0" smtClean="0"/>
              <a:t>РО </a:t>
            </a:r>
            <a:r>
              <a:rPr lang="ru-RU" sz="2400" b="1" dirty="0"/>
              <a:t>4. Умеет диагностировать заболевания, патологические и неотложные состояния у </a:t>
            </a:r>
            <a:r>
              <a:rPr lang="ky-KG" sz="2400" b="1" dirty="0"/>
              <a:t>детей, </a:t>
            </a:r>
            <a:r>
              <a:rPr lang="ru-RU" sz="2400" b="1" dirty="0"/>
              <a:t>подростков</a:t>
            </a:r>
            <a:r>
              <a:rPr lang="ky-KG" sz="2400" b="1" dirty="0"/>
              <a:t> и </a:t>
            </a:r>
            <a:r>
              <a:rPr lang="ru-RU" sz="2400" b="1" dirty="0"/>
              <a:t>взрослого населения, а также диагностика беременности на основе владения пропедевтическими и лабораторно-инструментальными методами исследования</a:t>
            </a:r>
            <a:r>
              <a:rPr lang="ru-RU" sz="2400" dirty="0"/>
              <a:t> </a:t>
            </a:r>
            <a:r>
              <a:rPr lang="ru-RU" sz="2400" b="1" dirty="0" smtClean="0"/>
              <a:t>;</a:t>
            </a:r>
            <a:endParaRPr lang="ru-RU" sz="2400" dirty="0"/>
          </a:p>
          <a:p>
            <a:pPr>
              <a:defRPr/>
            </a:pPr>
            <a:r>
              <a:rPr lang="ru-RU" sz="2400" b="1" dirty="0"/>
              <a:t> </a:t>
            </a:r>
            <a:r>
              <a:rPr lang="ru-RU" sz="2400" b="1" dirty="0" smtClean="0"/>
              <a:t>РО </a:t>
            </a:r>
            <a:r>
              <a:rPr lang="ru-RU" sz="2400" b="1" dirty="0"/>
              <a:t>5. </a:t>
            </a:r>
            <a:r>
              <a:rPr lang="ru-RU" sz="2000" b="1" dirty="0"/>
              <a:t>Умеет проводить профилактические и противоэпидемиологические мероприятия, направленных на предупреждение возникновения заболеваний, диспансерного наблюдения, по формированию здорового образа жизни, сохранению и укреплению здоровья детей, подростков и взрослого населения</a:t>
            </a:r>
            <a:r>
              <a:rPr lang="ru-RU" sz="2400" b="1" dirty="0" smtClean="0"/>
              <a:t>;</a:t>
            </a:r>
            <a:endParaRPr lang="ru-RU" sz="2400" dirty="0"/>
          </a:p>
          <a:p>
            <a:pPr>
              <a:defRPr/>
            </a:pPr>
            <a:r>
              <a:rPr lang="ky-KG" sz="2400" b="1" dirty="0"/>
              <a:t> </a:t>
            </a:r>
            <a:r>
              <a:rPr lang="ky-KG" sz="2400" b="1" dirty="0" smtClean="0"/>
              <a:t>РО </a:t>
            </a:r>
            <a:r>
              <a:rPr lang="ky-KG" sz="2400" b="1" dirty="0"/>
              <a:t>6. </a:t>
            </a:r>
            <a:r>
              <a:rPr lang="ru-RU" sz="2400" b="1" dirty="0"/>
              <a:t>Умеет проводить лечебно-эвакуационные мероприятия в условиях чрезвычайной ситуации и оказание врачебной помощи населению в экстремальных условиях эпидемий, в очагах массового </a:t>
            </a:r>
            <a:r>
              <a:rPr lang="ru-RU" sz="2400" b="1" dirty="0" smtClean="0"/>
              <a:t>поражения;</a:t>
            </a:r>
            <a:endParaRPr lang="ru-RU" sz="2400" dirty="0"/>
          </a:p>
          <a:p>
            <a:pPr marL="82550" indent="0">
              <a:buFont typeface="Wingdings 2" pitchFamily="18" charset="2"/>
              <a:buNone/>
              <a:defRPr/>
            </a:pPr>
            <a:r>
              <a:rPr lang="ru-RU" altLang="en-US" sz="2400" dirty="0" smtClean="0"/>
              <a:t> </a:t>
            </a:r>
            <a:endParaRPr lang="en-US" altLang="en-US" sz="2400" dirty="0" smtClean="0"/>
          </a:p>
        </p:txBody>
      </p:sp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1763713" y="131763"/>
            <a:ext cx="66246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 eaLnBrk="1" hangingPunct="1"/>
            <a:r>
              <a:rPr lang="ru-RU" sz="2400" b="1">
                <a:solidFill>
                  <a:srgbClr val="C00000"/>
                </a:solidFill>
                <a:latin typeface="Arial" charset="0"/>
              </a:rPr>
              <a:t>Результаты обучения ОП</a:t>
            </a:r>
            <a:endParaRPr lang="en-US" altLang="en-US" sz="2400" b="1">
              <a:solidFill>
                <a:srgbClr val="C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36309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3"/>
          <p:cNvSpPr txBox="1">
            <a:spLocks noChangeArrowheads="1"/>
          </p:cNvSpPr>
          <p:nvPr/>
        </p:nvSpPr>
        <p:spPr bwMode="auto">
          <a:xfrm>
            <a:off x="1763713" y="333375"/>
            <a:ext cx="66246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 eaLnBrk="1" hangingPunct="1"/>
            <a:r>
              <a:rPr lang="ru-RU" sz="2400">
                <a:latin typeface="Arial" charset="0"/>
              </a:rPr>
              <a:t>Анализ соответствия Целей и РО</a:t>
            </a:r>
            <a:endParaRPr lang="en-US" altLang="en-US" sz="2400" b="1">
              <a:latin typeface="Arial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27088" y="1700213"/>
          <a:ext cx="6985000" cy="32416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60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460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460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4681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30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 dirty="0">
                          <a:effectLst/>
                        </a:rPr>
                        <a:t>Цель 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Цель 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Цель 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30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 dirty="0">
                          <a:effectLst/>
                        </a:rPr>
                        <a:t>РО 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+++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30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РО 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+++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30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РО 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+++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30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РО 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+++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30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РО 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++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++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30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РО 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>
                          <a:effectLst/>
                        </a:rPr>
                        <a:t>+++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5291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1763713" y="333375"/>
            <a:ext cx="66246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pitchFamily="18" charset="2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 eaLnBrk="1" hangingPunct="1"/>
            <a:r>
              <a:rPr lang="ru-RU" sz="2400">
                <a:latin typeface="Arial" charset="0"/>
              </a:rPr>
              <a:t>Анализ соответствия Целей и РО</a:t>
            </a:r>
            <a:endParaRPr lang="en-US" altLang="en-US" sz="2400" b="1">
              <a:latin typeface="Arial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734196"/>
              </p:ext>
            </p:extLst>
          </p:nvPr>
        </p:nvGraphicFramePr>
        <p:xfrm>
          <a:off x="107950" y="981075"/>
          <a:ext cx="8928100" cy="5257453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2236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31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08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58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1589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1589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2606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8873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1800" dirty="0" err="1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</a:t>
                      </a: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800" baseline="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физика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Биоэтика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1800" dirty="0" err="1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Патфиз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Терапия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Хирургия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Эпидем</a:t>
                      </a:r>
                      <a:r>
                        <a:rPr lang="ru-RU" sz="1800" baseline="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Акушер. П </a:t>
                      </a:r>
                      <a:r>
                        <a:rPr lang="ru-RU" sz="1800" dirty="0" err="1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40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РО </a:t>
                      </a:r>
                      <a:r>
                        <a:rPr lang="ru-RU" sz="2400" dirty="0" smtClean="0">
                          <a:solidFill>
                            <a:srgbClr val="C00000"/>
                          </a:solidFill>
                          <a:effectLst/>
                        </a:rPr>
                        <a:t>1 (комп)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dirty="0" smtClean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solidFill>
                            <a:schemeClr val="accent1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2200" b="1" dirty="0">
                        <a:solidFill>
                          <a:schemeClr val="accent1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200" b="1" dirty="0">
                        <a:solidFill>
                          <a:srgbClr val="C0000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>
                          <a:solidFill>
                            <a:srgbClr val="7030A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r>
                        <a:rPr lang="ru-RU" sz="2200" b="1" dirty="0" smtClean="0">
                          <a:solidFill>
                            <a:srgbClr val="7030A0"/>
                          </a:solidFill>
                          <a:effectLst/>
                          <a:latin typeface="Arial Black" panose="020B0A04020102020204" pitchFamily="34" charset="0"/>
                        </a:rPr>
                        <a:t>С</a:t>
                      </a:r>
                      <a:endParaRPr lang="ru-RU" sz="2200" b="1" dirty="0">
                        <a:solidFill>
                          <a:srgbClr val="7030A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solidFill>
                            <a:srgbClr val="7030A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200" b="1" dirty="0">
                        <a:solidFill>
                          <a:srgbClr val="7030A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2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dirty="0" smtClean="0">
                          <a:solidFill>
                            <a:srgbClr val="7030A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200" dirty="0">
                        <a:solidFill>
                          <a:srgbClr val="7030A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40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РО </a:t>
                      </a:r>
                      <a:r>
                        <a:rPr lang="ru-RU" sz="2400" dirty="0" smtClean="0">
                          <a:solidFill>
                            <a:srgbClr val="C00000"/>
                          </a:solidFill>
                          <a:effectLst/>
                        </a:rPr>
                        <a:t>2 </a:t>
                      </a: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</a:rPr>
                        <a:t>(комп)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dirty="0" smtClean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200" b="1" dirty="0">
                        <a:solidFill>
                          <a:srgbClr val="C0000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solidFill>
                            <a:srgbClr val="7030A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200" b="1" dirty="0">
                        <a:solidFill>
                          <a:srgbClr val="7030A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solidFill>
                            <a:schemeClr val="accent1"/>
                          </a:solidFill>
                          <a:effectLst/>
                          <a:latin typeface="Arial Black" panose="020B0A04020102020204" pitchFamily="34" charset="0"/>
                        </a:rPr>
                        <a:t>В</a:t>
                      </a:r>
                      <a:r>
                        <a:rPr lang="ru-RU" sz="2200" b="1" dirty="0">
                          <a:solidFill>
                            <a:schemeClr val="accent1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2200" b="1" dirty="0">
                        <a:solidFill>
                          <a:schemeClr val="accent1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solidFill>
                            <a:schemeClr val="accent1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2200" b="1" dirty="0">
                        <a:solidFill>
                          <a:schemeClr val="accent1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>
                          <a:solidFill>
                            <a:srgbClr val="7030A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r>
                        <a:rPr lang="ru-RU" sz="2200" b="1" dirty="0" smtClean="0">
                          <a:solidFill>
                            <a:srgbClr val="7030A0"/>
                          </a:solidFill>
                          <a:effectLst/>
                          <a:latin typeface="Arial Black" panose="020B0A04020102020204" pitchFamily="34" charset="0"/>
                        </a:rPr>
                        <a:t>С</a:t>
                      </a:r>
                      <a:endParaRPr lang="ru-RU" sz="2200" b="1" dirty="0">
                        <a:solidFill>
                          <a:srgbClr val="7030A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dirty="0" smtClean="0">
                          <a:solidFill>
                            <a:schemeClr val="accent1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2200" dirty="0">
                        <a:solidFill>
                          <a:schemeClr val="accent1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40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РО </a:t>
                      </a:r>
                      <a:r>
                        <a:rPr lang="ru-RU" sz="2400" dirty="0" smtClean="0">
                          <a:solidFill>
                            <a:srgbClr val="C00000"/>
                          </a:solidFill>
                          <a:effectLst/>
                        </a:rPr>
                        <a:t>3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</a:rPr>
                        <a:t>(комп)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dirty="0" smtClean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200" b="1" dirty="0">
                        <a:solidFill>
                          <a:srgbClr val="C0000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solidFill>
                            <a:schemeClr val="accent1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2200" b="1" dirty="0">
                        <a:solidFill>
                          <a:schemeClr val="accent1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solidFill>
                            <a:srgbClr val="7030A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200" b="1" dirty="0">
                        <a:solidFill>
                          <a:srgbClr val="7030A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solidFill>
                            <a:srgbClr val="7030A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200" b="1" dirty="0">
                        <a:solidFill>
                          <a:srgbClr val="7030A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solidFill>
                            <a:schemeClr val="accent1"/>
                          </a:solidFill>
                          <a:effectLst/>
                          <a:latin typeface="Arial Black" panose="020B0A04020102020204" pitchFamily="34" charset="0"/>
                        </a:rPr>
                        <a:t>В</a:t>
                      </a:r>
                      <a:r>
                        <a:rPr lang="ru-RU" sz="2200" b="1" dirty="0">
                          <a:solidFill>
                            <a:schemeClr val="accent1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2200" b="1" dirty="0">
                        <a:solidFill>
                          <a:schemeClr val="accent1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dirty="0" smtClean="0">
                          <a:solidFill>
                            <a:srgbClr val="7030A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200" dirty="0">
                        <a:solidFill>
                          <a:srgbClr val="7030A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40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РО </a:t>
                      </a:r>
                      <a:r>
                        <a:rPr lang="ru-RU" sz="2400" dirty="0" smtClean="0">
                          <a:solidFill>
                            <a:srgbClr val="C00000"/>
                          </a:solidFill>
                          <a:effectLst/>
                        </a:rPr>
                        <a:t>4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</a:rPr>
                        <a:t>(комп)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dirty="0" smtClean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200" b="1" dirty="0">
                        <a:solidFill>
                          <a:srgbClr val="C0000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2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solidFill>
                            <a:srgbClr val="7030A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200" b="1" dirty="0">
                        <a:solidFill>
                          <a:srgbClr val="7030A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solidFill>
                            <a:schemeClr val="accent1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2200" b="1" dirty="0">
                        <a:solidFill>
                          <a:schemeClr val="accent1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solidFill>
                            <a:srgbClr val="7030A0"/>
                          </a:solidFill>
                          <a:effectLst/>
                          <a:latin typeface="Arial Black" panose="020B0A04020102020204" pitchFamily="34" charset="0"/>
                        </a:rPr>
                        <a:t>С</a:t>
                      </a:r>
                      <a:r>
                        <a:rPr lang="ru-RU" sz="2200" b="1" dirty="0">
                          <a:solidFill>
                            <a:srgbClr val="7030A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2200" b="1" dirty="0">
                        <a:solidFill>
                          <a:srgbClr val="7030A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dirty="0" smtClean="0">
                          <a:solidFill>
                            <a:schemeClr val="accent1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2200" dirty="0">
                        <a:solidFill>
                          <a:schemeClr val="accent1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40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РО </a:t>
                      </a:r>
                      <a:r>
                        <a:rPr lang="ru-RU" sz="2400" dirty="0" smtClean="0">
                          <a:solidFill>
                            <a:srgbClr val="C00000"/>
                          </a:solidFill>
                          <a:effectLst/>
                        </a:rPr>
                        <a:t>5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</a:rPr>
                        <a:t>(комп)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dirty="0" smtClean="0">
                          <a:solidFill>
                            <a:schemeClr val="accent1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2200" dirty="0">
                        <a:solidFill>
                          <a:schemeClr val="accent1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solidFill>
                            <a:srgbClr val="7030A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200" b="1" dirty="0">
                        <a:solidFill>
                          <a:srgbClr val="7030A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solidFill>
                            <a:srgbClr val="7030A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200" b="1" dirty="0">
                        <a:solidFill>
                          <a:srgbClr val="7030A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solidFill>
                            <a:schemeClr val="accent1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2200" b="1" dirty="0">
                        <a:solidFill>
                          <a:schemeClr val="accent1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solidFill>
                            <a:schemeClr val="accent1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2200" b="1" dirty="0">
                        <a:solidFill>
                          <a:schemeClr val="accent1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b="1" dirty="0" smtClean="0">
                          <a:solidFill>
                            <a:srgbClr val="7030A0"/>
                          </a:solidFill>
                          <a:effectLst/>
                          <a:latin typeface="Arial Black" panose="020B0A04020102020204" pitchFamily="34" charset="0"/>
                        </a:rPr>
                        <a:t>С</a:t>
                      </a:r>
                      <a:r>
                        <a:rPr lang="ru-RU" sz="2200" b="1" dirty="0">
                          <a:solidFill>
                            <a:srgbClr val="7030A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2200" b="1" dirty="0">
                        <a:solidFill>
                          <a:srgbClr val="7030A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dirty="0" smtClean="0">
                          <a:solidFill>
                            <a:schemeClr val="accent1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2200" dirty="0">
                        <a:solidFill>
                          <a:schemeClr val="accent1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40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РО </a:t>
                      </a:r>
                      <a:r>
                        <a:rPr lang="ru-RU" sz="2400" dirty="0" smtClean="0">
                          <a:solidFill>
                            <a:srgbClr val="C00000"/>
                          </a:solidFill>
                          <a:effectLst/>
                        </a:rPr>
                        <a:t>6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</a:rPr>
                        <a:t>(комп)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dirty="0" smtClean="0">
                          <a:solidFill>
                            <a:srgbClr val="7030A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2200" dirty="0">
                        <a:solidFill>
                          <a:srgbClr val="7030A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dirty="0" smtClean="0">
                          <a:solidFill>
                            <a:srgbClr val="C0000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200" dirty="0">
                        <a:solidFill>
                          <a:srgbClr val="C0000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dirty="0" smtClean="0"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22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dirty="0" smtClean="0"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22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dirty="0" smtClean="0"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22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r>
                        <a:rPr lang="ru-RU" sz="2200" dirty="0" smtClean="0">
                          <a:solidFill>
                            <a:schemeClr val="accent1"/>
                          </a:solidFill>
                          <a:effectLst/>
                          <a:latin typeface="Arial Black" panose="020B0A04020102020204" pitchFamily="34" charset="0"/>
                        </a:rPr>
                        <a:t>В</a:t>
                      </a:r>
                      <a:endParaRPr lang="ru-RU" sz="2200" dirty="0">
                        <a:solidFill>
                          <a:schemeClr val="accent1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6580" algn="l"/>
                        </a:tabLst>
                      </a:pPr>
                      <a:r>
                        <a:rPr lang="ru-RU" sz="2200" dirty="0" smtClean="0"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22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2464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928662" y="2357430"/>
            <a:ext cx="771530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altLang="ru-RU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ky-KG" altLang="ru-RU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пасибо за внимание!</a:t>
            </a:r>
            <a:endParaRPr lang="ru-RU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24936" cy="1143000"/>
          </a:xfrm>
        </p:spPr>
        <p:txBody>
          <a:bodyPr/>
          <a:lstStyle/>
          <a:p>
            <a:r>
              <a:rPr lang="ru-RU" sz="4000" b="1" dirty="0" smtClean="0"/>
              <a:t>Достижения Кыргызстана в области качества образования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1700808"/>
            <a:ext cx="8226425" cy="4497387"/>
          </a:xfrm>
          <a:prstGeom prst="rect">
            <a:avLst/>
          </a:prstGeom>
        </p:spPr>
        <p:txBody>
          <a:bodyPr/>
          <a:lstStyle/>
          <a:p>
            <a:r>
              <a:rPr lang="ru-RU" sz="2400" dirty="0" smtClean="0"/>
              <a:t>Нет ни одного университета КР в признанных международных рейтингах (Шанхайский, Т</a:t>
            </a:r>
            <a:r>
              <a:rPr lang="en-US" sz="2400" dirty="0" err="1" smtClean="0"/>
              <a:t>imes</a:t>
            </a:r>
            <a:r>
              <a:rPr lang="en-US" sz="2400" dirty="0" smtClean="0"/>
              <a:t> </a:t>
            </a:r>
            <a:r>
              <a:rPr lang="ru-RU" sz="2400" dirty="0" smtClean="0"/>
              <a:t>и т.п.);</a:t>
            </a:r>
          </a:p>
          <a:p>
            <a:r>
              <a:rPr lang="ru-RU" sz="2400" dirty="0" smtClean="0"/>
              <a:t>Нет ни одного профессионального учебного заведения, получившего престижную награду в области качества образования;</a:t>
            </a:r>
          </a:p>
          <a:p>
            <a:r>
              <a:rPr lang="ru-RU" sz="2400" dirty="0" smtClean="0"/>
              <a:t>В обследовании школьного образования по Программе </a:t>
            </a:r>
            <a:r>
              <a:rPr lang="en-US" sz="2400" dirty="0" smtClean="0"/>
              <a:t>PISA</a:t>
            </a:r>
            <a:r>
              <a:rPr lang="ru-RU" sz="2400" dirty="0" smtClean="0"/>
              <a:t> Кыргызстан занял последние (57 и 65) места по всем 3 номинациям (математика, естественные науки, чтение и письмо). Дальше КР отказалась участвовать в данной Программе.</a:t>
            </a:r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101608"/>
      </p:ext>
    </p:extLst>
  </p:cSld>
  <p:clrMapOvr>
    <a:masterClrMapping/>
  </p:clrMapOvr>
  <p:transition spd="med"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1143000"/>
          </a:xfrm>
        </p:spPr>
        <p:txBody>
          <a:bodyPr/>
          <a:lstStyle/>
          <a:p>
            <a:r>
              <a:rPr lang="ru-RU" sz="4000" b="1" dirty="0" smtClean="0"/>
              <a:t>Достижения Казахстана в области качества образования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1700808"/>
            <a:ext cx="8226425" cy="4497387"/>
          </a:xfrm>
          <a:prstGeom prst="rect">
            <a:avLst/>
          </a:prstGeom>
        </p:spPr>
        <p:txBody>
          <a:bodyPr/>
          <a:lstStyle/>
          <a:p>
            <a:r>
              <a:rPr lang="en-US" sz="2800" b="1" dirty="0" smtClean="0"/>
              <a:t>PISA – 2009</a:t>
            </a:r>
            <a:r>
              <a:rPr lang="ru-RU" sz="2800" dirty="0" smtClean="0"/>
              <a:t>: 59 место, 2012: 47-50 место;</a:t>
            </a:r>
          </a:p>
          <a:p>
            <a:endParaRPr lang="ru-RU" sz="2800" dirty="0" smtClean="0"/>
          </a:p>
          <a:p>
            <a:r>
              <a:rPr lang="ru-RU" sz="2800" b="1" dirty="0" smtClean="0"/>
              <a:t>Всемирный рейтинг университетов</a:t>
            </a:r>
            <a:r>
              <a:rPr lang="en-US" sz="2800" b="1" dirty="0" smtClean="0"/>
              <a:t> QS</a:t>
            </a:r>
            <a:r>
              <a:rPr lang="ru-RU" sz="2800" dirty="0" smtClean="0"/>
              <a:t>: </a:t>
            </a:r>
          </a:p>
          <a:p>
            <a:endParaRPr lang="ru-RU" sz="2800" dirty="0" smtClean="0"/>
          </a:p>
          <a:p>
            <a:r>
              <a:rPr lang="ru-RU" sz="2800" dirty="0" err="1" smtClean="0"/>
              <a:t>КазНУ</a:t>
            </a:r>
            <a:r>
              <a:rPr lang="ru-RU" sz="2800" dirty="0" smtClean="0"/>
              <a:t>: 2012: 390 место; 2013: 299 место;</a:t>
            </a:r>
          </a:p>
          <a:p>
            <a:endParaRPr lang="ru-RU" sz="2800" dirty="0" smtClean="0"/>
          </a:p>
          <a:p>
            <a:r>
              <a:rPr lang="ru-RU" sz="2800" dirty="0" smtClean="0"/>
              <a:t>ЕНУ им. Л. Гумилева: 2012: 369 место; 2013: 303 место;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787475"/>
      </p:ext>
    </p:extLst>
  </p:cSld>
  <p:clrMapOvr>
    <a:masterClrMapping/>
  </p:clrMapOvr>
  <p:transition spd="med"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352928" cy="1143000"/>
          </a:xfrm>
        </p:spPr>
        <p:txBody>
          <a:bodyPr/>
          <a:lstStyle/>
          <a:p>
            <a:r>
              <a:rPr lang="ru-RU" sz="4000" b="1" dirty="0" smtClean="0"/>
              <a:t>Достижения России в области качества образования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23528" y="1556792"/>
            <a:ext cx="8226425" cy="4968552"/>
          </a:xfrm>
          <a:prstGeom prst="rect">
            <a:avLst/>
          </a:prstGeom>
        </p:spPr>
        <p:txBody>
          <a:bodyPr/>
          <a:lstStyle/>
          <a:p>
            <a:r>
              <a:rPr lang="en-US" sz="2400" b="1" dirty="0" smtClean="0"/>
              <a:t>PISA</a:t>
            </a:r>
            <a:r>
              <a:rPr lang="ru-RU" sz="2400" b="1" dirty="0" smtClean="0"/>
              <a:t>: </a:t>
            </a:r>
            <a:r>
              <a:rPr lang="ru-RU" sz="2400" dirty="0" smtClean="0"/>
              <a:t>2009: 43 место, 2012: 31-39 место;</a:t>
            </a:r>
          </a:p>
          <a:p>
            <a:r>
              <a:rPr lang="ru-RU" sz="2400" b="1" dirty="0" smtClean="0"/>
              <a:t>Всемирный чемпионат по профессиональному мастерству</a:t>
            </a:r>
            <a:r>
              <a:rPr lang="ru-RU" sz="2400" dirty="0" smtClean="0"/>
              <a:t>: Лейпциг-2013: 41 место – последнее; Сан-Паулу-2015: 14 место из 41 страны, 6 медалей «За высшее мастерство»</a:t>
            </a:r>
          </a:p>
          <a:p>
            <a:r>
              <a:rPr lang="ru-RU" sz="2400" b="1" dirty="0" smtClean="0"/>
              <a:t>Европейский чемпионат по профессиональному мастерству</a:t>
            </a:r>
            <a:r>
              <a:rPr lang="ru-RU" sz="2400" dirty="0" smtClean="0"/>
              <a:t>: Лилль-2014: 11 место из 25 стран;</a:t>
            </a:r>
          </a:p>
          <a:p>
            <a:r>
              <a:rPr lang="ru-RU" sz="2400" b="1" dirty="0" smtClean="0"/>
              <a:t>Всемирный рейтинг университетов</a:t>
            </a:r>
            <a:r>
              <a:rPr lang="en-US" sz="2400" b="1" dirty="0" smtClean="0"/>
              <a:t> </a:t>
            </a:r>
            <a:r>
              <a:rPr lang="ru-RU" sz="2400" dirty="0" smtClean="0"/>
              <a:t>(Шанхайский-2015): МГУ-86 место, СПГУ-301-400</a:t>
            </a:r>
          </a:p>
          <a:p>
            <a:r>
              <a:rPr lang="ru-RU" sz="2400" dirty="0" smtClean="0"/>
              <a:t> </a:t>
            </a:r>
            <a:r>
              <a:rPr lang="ru-RU" sz="2400" b="1" dirty="0" smtClean="0"/>
              <a:t>Всемирный рейтинг университетов</a:t>
            </a:r>
            <a:r>
              <a:rPr lang="en-US" sz="2400" b="1" dirty="0" smtClean="0"/>
              <a:t> QS</a:t>
            </a:r>
            <a:r>
              <a:rPr lang="ru-RU" sz="2400" b="1" dirty="0" smtClean="0"/>
              <a:t>-2016</a:t>
            </a:r>
            <a:r>
              <a:rPr lang="ru-RU" sz="2400" dirty="0" smtClean="0"/>
              <a:t>: МГУ-30 место, 17 вузов вошли в предметный рейтинг по 28 предметным областям 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839702"/>
      </p:ext>
    </p:extLst>
  </p:cSld>
  <p:clrMapOvr>
    <a:masterClrMapping/>
  </p:clrMapOvr>
  <p:transition spd="med"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143000"/>
          </a:xfrm>
        </p:spPr>
        <p:txBody>
          <a:bodyPr/>
          <a:lstStyle/>
          <a:p>
            <a:r>
              <a:rPr lang="ru-RU" sz="3600" b="1" dirty="0" smtClean="0"/>
              <a:t>Главная причина низкого качества образования в Кыргызстане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2204864"/>
            <a:ext cx="8226425" cy="3600400"/>
          </a:xfrm>
          <a:prstGeom prst="rect">
            <a:avLst/>
          </a:prstGeom>
        </p:spPr>
        <p:txBody>
          <a:bodyPr/>
          <a:lstStyle/>
          <a:p>
            <a:r>
              <a:rPr lang="ru-RU" sz="3600" dirty="0" smtClean="0"/>
              <a:t>Отсутствие в Кыргызской Республике современной системы обеспечения качества в виде независимой аккредитации и независимой сертификации профессиональных компетенций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374102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204" y="188640"/>
            <a:ext cx="7775575" cy="619125"/>
          </a:xfrm>
        </p:spPr>
        <p:txBody>
          <a:bodyPr/>
          <a:lstStyle/>
          <a:p>
            <a:r>
              <a:rPr lang="ru-RU" sz="4000" dirty="0" smtClean="0"/>
              <a:t>Как мы можем добиться хорошего качества</a:t>
            </a:r>
            <a:r>
              <a:rPr lang="en-NZ" sz="4000" dirty="0" smtClean="0"/>
              <a:t>?</a:t>
            </a:r>
            <a:br>
              <a:rPr lang="en-NZ" sz="4000" dirty="0" smtClean="0"/>
            </a:br>
            <a:endParaRPr lang="en-GB" sz="4000" dirty="0"/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330201" y="1556792"/>
            <a:ext cx="8813802" cy="4953000"/>
            <a:chOff x="256" y="1008"/>
            <a:chExt cx="5552" cy="3120"/>
          </a:xfrm>
        </p:grpSpPr>
        <p:sp>
          <p:nvSpPr>
            <p:cNvPr id="5" name="Line 38"/>
            <p:cNvSpPr>
              <a:spLocks noChangeShapeType="1"/>
            </p:cNvSpPr>
            <p:nvPr/>
          </p:nvSpPr>
          <p:spPr bwMode="auto">
            <a:xfrm>
              <a:off x="2832" y="1008"/>
              <a:ext cx="0" cy="31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NZ"/>
            </a:p>
          </p:txBody>
        </p:sp>
        <p:sp>
          <p:nvSpPr>
            <p:cNvPr id="6" name="Line 39"/>
            <p:cNvSpPr>
              <a:spLocks noChangeShapeType="1"/>
            </p:cNvSpPr>
            <p:nvPr/>
          </p:nvSpPr>
          <p:spPr bwMode="auto">
            <a:xfrm>
              <a:off x="384" y="2496"/>
              <a:ext cx="48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NZ"/>
            </a:p>
          </p:txBody>
        </p:sp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4352" y="1008"/>
              <a:ext cx="145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800" b="1" dirty="0" smtClean="0"/>
                <a:t>Планируй</a:t>
              </a:r>
              <a:endParaRPr lang="en-US" sz="2800" b="1" dirty="0"/>
            </a:p>
          </p:txBody>
        </p:sp>
        <p:sp>
          <p:nvSpPr>
            <p:cNvPr id="8" name="Text Box 41"/>
            <p:cNvSpPr txBox="1">
              <a:spLocks noChangeArrowheads="1"/>
            </p:cNvSpPr>
            <p:nvPr/>
          </p:nvSpPr>
          <p:spPr bwMode="auto">
            <a:xfrm>
              <a:off x="297" y="3792"/>
              <a:ext cx="126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800" b="1" dirty="0" smtClean="0"/>
                <a:t>Проверяй</a:t>
              </a:r>
              <a:endParaRPr lang="en-US" sz="2800" b="1" dirty="0"/>
            </a:p>
          </p:txBody>
        </p:sp>
        <p:sp>
          <p:nvSpPr>
            <p:cNvPr id="9" name="Text Box 42"/>
            <p:cNvSpPr txBox="1">
              <a:spLocks noChangeArrowheads="1"/>
            </p:cNvSpPr>
            <p:nvPr/>
          </p:nvSpPr>
          <p:spPr bwMode="auto">
            <a:xfrm>
              <a:off x="4289" y="3775"/>
              <a:ext cx="140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800" b="1" dirty="0" smtClean="0"/>
                <a:t>Выполняй</a:t>
              </a:r>
              <a:endParaRPr lang="en-US" sz="2800" b="1" dirty="0"/>
            </a:p>
          </p:txBody>
        </p:sp>
        <p:sp>
          <p:nvSpPr>
            <p:cNvPr id="10" name="Text Box 43"/>
            <p:cNvSpPr txBox="1">
              <a:spLocks noChangeArrowheads="1"/>
            </p:cNvSpPr>
            <p:nvPr/>
          </p:nvSpPr>
          <p:spPr bwMode="auto">
            <a:xfrm>
              <a:off x="256" y="1008"/>
              <a:ext cx="126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800" b="1" dirty="0" smtClean="0"/>
                <a:t>Действуй</a:t>
              </a:r>
              <a:endParaRPr lang="en-US" sz="2800" b="1" dirty="0"/>
            </a:p>
          </p:txBody>
        </p:sp>
      </p:grpSp>
      <p:sp>
        <p:nvSpPr>
          <p:cNvPr id="11" name="Oval 10"/>
          <p:cNvSpPr/>
          <p:nvPr/>
        </p:nvSpPr>
        <p:spPr>
          <a:xfrm>
            <a:off x="3276600" y="2834730"/>
            <a:ext cx="2303463" cy="208756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Curved Left Arrow 11"/>
          <p:cNvSpPr/>
          <p:nvPr/>
        </p:nvSpPr>
        <p:spPr bwMode="auto">
          <a:xfrm>
            <a:off x="4499992" y="3053408"/>
            <a:ext cx="864096" cy="1728192"/>
          </a:xfrm>
          <a:prstGeom prst="curved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200" b="1" i="0" u="none" strike="noStrike" cap="none" normalizeH="0" baseline="0" smtClean="0">
              <a:ln>
                <a:noFill/>
              </a:ln>
              <a:solidFill>
                <a:srgbClr val="999999"/>
              </a:solidFill>
              <a:effectLst/>
              <a:latin typeface="Arial" charset="0"/>
            </a:endParaRPr>
          </a:p>
        </p:txBody>
      </p:sp>
      <p:sp>
        <p:nvSpPr>
          <p:cNvPr id="13" name="Curved Right Arrow 12"/>
          <p:cNvSpPr/>
          <p:nvPr/>
        </p:nvSpPr>
        <p:spPr bwMode="auto">
          <a:xfrm flipV="1">
            <a:off x="3419872" y="2909392"/>
            <a:ext cx="936104" cy="1800200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200" b="1" i="0" u="none" strike="noStrike" cap="none" normalizeH="0" baseline="0" smtClean="0">
              <a:ln>
                <a:noFill/>
              </a:ln>
              <a:solidFill>
                <a:srgbClr val="999999"/>
              </a:solidFill>
              <a:effectLst/>
              <a:latin typeface="Arial" charset="0"/>
            </a:endParaRPr>
          </a:p>
        </p:txBody>
      </p:sp>
      <p:pic>
        <p:nvPicPr>
          <p:cNvPr id="14" name="Picture 7" descr="C:\davidr\ART\MEETING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7010" y="2150567"/>
            <a:ext cx="11430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 descr="C:\Users\Alison\AppData\Local\Microsoft\Windows\INetCache\IE\O3AWV23K\MC90031132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3349" y="4241187"/>
            <a:ext cx="880859" cy="998407"/>
          </a:xfrm>
          <a:prstGeom prst="rect">
            <a:avLst/>
          </a:prstGeom>
          <a:noFill/>
        </p:spPr>
      </p:pic>
      <p:pic>
        <p:nvPicPr>
          <p:cNvPr id="16" name="Picture 6" descr="C:\Program Files (x86)\Microsoft Office\MEDIA\CAGCAT10\j025234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2981400"/>
            <a:ext cx="648072" cy="394098"/>
          </a:xfrm>
          <a:prstGeom prst="rect">
            <a:avLst/>
          </a:prstGeom>
          <a:noFill/>
        </p:spPr>
      </p:pic>
      <p:pic>
        <p:nvPicPr>
          <p:cNvPr id="17" name="Picture 7" descr="C:\Users\Alison\AppData\Local\Microsoft\Windows\INetCache\IE\SYI472VV\MC900250665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2117304"/>
            <a:ext cx="936104" cy="878943"/>
          </a:xfrm>
          <a:prstGeom prst="rect">
            <a:avLst/>
          </a:prstGeom>
          <a:noFill/>
        </p:spPr>
      </p:pic>
      <p:pic>
        <p:nvPicPr>
          <p:cNvPr id="18" name="Picture 7" descr="C:\davidr\ART\STETHSCP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31640" y="4205536"/>
            <a:ext cx="10668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C:\davidr\ART\MEASURE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59832" y="4581128"/>
            <a:ext cx="685800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8" descr="C:\Program Files (x86)\Microsoft Office\MEDIA\CAGCAT10\j0199727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35696" y="2909392"/>
            <a:ext cx="812674" cy="798815"/>
          </a:xfrm>
          <a:prstGeom prst="rect">
            <a:avLst/>
          </a:prstGeom>
          <a:noFill/>
        </p:spPr>
      </p:pic>
      <p:pic>
        <p:nvPicPr>
          <p:cNvPr id="21" name="Picture 2" descr="C:\Users\Alison\AppData\Local\Microsoft\Windows\INetCache\IE\0HF5TEOO\MC900056116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29486" y="4922292"/>
            <a:ext cx="1157554" cy="923322"/>
          </a:xfrm>
          <a:prstGeom prst="rect">
            <a:avLst/>
          </a:prstGeom>
          <a:noFill/>
        </p:spPr>
      </p:pic>
      <p:sp>
        <p:nvSpPr>
          <p:cNvPr id="22" name="Cloud Callout 21"/>
          <p:cNvSpPr/>
          <p:nvPr/>
        </p:nvSpPr>
        <p:spPr>
          <a:xfrm>
            <a:off x="4499992" y="1412776"/>
            <a:ext cx="2160241" cy="648072"/>
          </a:xfrm>
          <a:prstGeom prst="cloudCallout">
            <a:avLst>
              <a:gd name="adj1" fmla="val 50521"/>
              <a:gd name="adj2" fmla="val 433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</a:rPr>
              <a:t>Стратегическое планирование</a:t>
            </a:r>
            <a:endParaRPr lang="en-NZ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3" name="Cloud Callout 22"/>
          <p:cNvSpPr/>
          <p:nvPr/>
        </p:nvSpPr>
        <p:spPr>
          <a:xfrm>
            <a:off x="395536" y="5285656"/>
            <a:ext cx="2592288" cy="648072"/>
          </a:xfrm>
          <a:prstGeom prst="cloudCallout">
            <a:avLst>
              <a:gd name="adj1" fmla="val 5740"/>
              <a:gd name="adj2" fmla="val -47615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</a:rPr>
              <a:t>Анализ данных по организации</a:t>
            </a:r>
            <a:endParaRPr lang="en-NZ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4" name="Cloud Callout 23"/>
          <p:cNvSpPr/>
          <p:nvPr/>
        </p:nvSpPr>
        <p:spPr>
          <a:xfrm>
            <a:off x="6043600" y="5257322"/>
            <a:ext cx="2808312" cy="735632"/>
          </a:xfrm>
          <a:prstGeom prst="cloudCallout">
            <a:avLst>
              <a:gd name="adj1" fmla="val -42"/>
              <a:gd name="adj2" fmla="val 54160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</a:rPr>
              <a:t>Обратная связь с заинтересованными сторонами</a:t>
            </a:r>
            <a:endParaRPr lang="en-NZ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5" name="Cloud Callout 24"/>
          <p:cNvSpPr/>
          <p:nvPr/>
        </p:nvSpPr>
        <p:spPr>
          <a:xfrm>
            <a:off x="6444208" y="4407393"/>
            <a:ext cx="2699792" cy="776536"/>
          </a:xfrm>
          <a:prstGeom prst="cloudCallout">
            <a:avLst>
              <a:gd name="adj1" fmla="val -51847"/>
              <a:gd name="adj2" fmla="val 40718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Calibri" pitchFamily="34" charset="0"/>
              </a:rPr>
              <a:t>Непрерывный поток информации о результатах деятельности</a:t>
            </a:r>
          </a:p>
        </p:txBody>
      </p:sp>
      <p:sp>
        <p:nvSpPr>
          <p:cNvPr id="26" name="Cloud Callout 25"/>
          <p:cNvSpPr/>
          <p:nvPr/>
        </p:nvSpPr>
        <p:spPr>
          <a:xfrm>
            <a:off x="2123728" y="1484784"/>
            <a:ext cx="2196752" cy="648072"/>
          </a:xfrm>
          <a:prstGeom prst="cloudCallout">
            <a:avLst>
              <a:gd name="adj1" fmla="val 940"/>
              <a:gd name="adj2" fmla="val 60187"/>
            </a:avLst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</a:rPr>
              <a:t>Непрерывное улучшение </a:t>
            </a:r>
            <a:endParaRPr lang="en-NZ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859016" y="2192509"/>
            <a:ext cx="31774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</a:rPr>
              <a:t>Стратегия / рамки политики</a:t>
            </a:r>
          </a:p>
          <a:p>
            <a:pPr algn="ctr"/>
            <a:r>
              <a:rPr lang="ru-RU" i="1" dirty="0">
                <a:latin typeface="Calibri" pitchFamily="34" charset="0"/>
              </a:rPr>
              <a:t>Что вы будете делать, и почему?</a:t>
            </a:r>
          </a:p>
          <a:p>
            <a:pPr algn="ctr"/>
            <a:r>
              <a:rPr lang="ru-RU" i="1" dirty="0">
                <a:latin typeface="Calibri" pitchFamily="34" charset="0"/>
              </a:rPr>
              <a:t>Как </a:t>
            </a:r>
            <a:r>
              <a:rPr lang="ru-RU" i="1" dirty="0" smtClean="0">
                <a:latin typeface="Calibri" pitchFamily="34" charset="0"/>
              </a:rPr>
              <a:t>вы </a:t>
            </a:r>
            <a:r>
              <a:rPr lang="ru-RU" i="1" dirty="0">
                <a:latin typeface="Calibri" pitchFamily="34" charset="0"/>
              </a:rPr>
              <a:t>это </a:t>
            </a:r>
            <a:r>
              <a:rPr lang="ru-RU" i="1" dirty="0" smtClean="0">
                <a:latin typeface="Calibri" pitchFamily="34" charset="0"/>
              </a:rPr>
              <a:t>сделаете? </a:t>
            </a:r>
            <a:r>
              <a:rPr lang="ru-RU" i="1" dirty="0">
                <a:latin typeface="Calibri" pitchFamily="34" charset="0"/>
              </a:rPr>
              <a:t>Какие стандарты или цели вы хотите достичь</a:t>
            </a:r>
            <a:r>
              <a:rPr lang="ru-RU" i="1" dirty="0" smtClean="0">
                <a:latin typeface="Calibri" pitchFamily="34" charset="0"/>
              </a:rPr>
              <a:t>?</a:t>
            </a:r>
            <a:endParaRPr lang="en-NZ" i="1" dirty="0">
              <a:latin typeface="Calibri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572000" y="5845614"/>
            <a:ext cx="21602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Calibri" pitchFamily="34" charset="0"/>
              </a:rPr>
              <a:t>Процессы</a:t>
            </a:r>
            <a:endParaRPr lang="en-NZ" sz="1600" dirty="0" smtClean="0">
              <a:latin typeface="Calibri" pitchFamily="34" charset="0"/>
            </a:endParaRPr>
          </a:p>
          <a:p>
            <a:pPr algn="ctr"/>
            <a:r>
              <a:rPr lang="ru-RU" sz="1600" i="1" dirty="0" smtClean="0">
                <a:latin typeface="Calibri" pitchFamily="34" charset="0"/>
              </a:rPr>
              <a:t>Какие пошаговые действия необходимо предпринять?</a:t>
            </a:r>
            <a:endParaRPr lang="en-NZ" sz="1600" dirty="0">
              <a:latin typeface="Calibri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398440" y="5934670"/>
            <a:ext cx="1885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Calibri" pitchFamily="34" charset="0"/>
              </a:rPr>
              <a:t>Результаты</a:t>
            </a:r>
          </a:p>
          <a:p>
            <a:pPr algn="ctr"/>
            <a:r>
              <a:rPr lang="ru-RU" sz="1600" i="1" dirty="0">
                <a:latin typeface="Calibri" pitchFamily="34" charset="0"/>
              </a:rPr>
              <a:t>Насколько хорошо это работает?</a:t>
            </a:r>
            <a:endParaRPr lang="en-NZ" sz="1600" i="1" dirty="0">
              <a:latin typeface="Calibri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2132856"/>
            <a:ext cx="16561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 smtClean="0">
                <a:latin typeface="Calibri" pitchFamily="34" charset="0"/>
              </a:rPr>
              <a:t>Какие изменения необходимо внести, чтобы улучшить результаты?</a:t>
            </a:r>
            <a:endParaRPr lang="en-NZ" sz="1600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251560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4790</TotalTime>
  <Words>2318</Words>
  <Application>Microsoft Office PowerPoint</Application>
  <PresentationFormat>Экран (4:3)</PresentationFormat>
  <Paragraphs>402</Paragraphs>
  <Slides>43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Воздушный поток</vt:lpstr>
      <vt:lpstr>Система обеспечения качества  профессионального образования</vt:lpstr>
      <vt:lpstr>СИСТЕМА ОБЕСПЕЧЕНИЯ КАЧЕСТВА ОБРАЗОВАНИЯ В КЫРГЫЗСТАНЕ ДО 1.09.2016</vt:lpstr>
      <vt:lpstr>СИСТЕМА ГАРАНТИИ КАЧЕСТВА ОБРАЗОВАНИЯ В РАЗВИТЫХ СТРАНАХ</vt:lpstr>
      <vt:lpstr>Достижения США в области качества образования</vt:lpstr>
      <vt:lpstr>Достижения Кыргызстана в области качества образования</vt:lpstr>
      <vt:lpstr>Достижения Казахстана в области качества образования</vt:lpstr>
      <vt:lpstr>Достижения России в области качества образования</vt:lpstr>
      <vt:lpstr>Главная причина низкого качества образования в Кыргызстане</vt:lpstr>
      <vt:lpstr>Как мы можем добиться хорошего качества? </vt:lpstr>
      <vt:lpstr>Система менеджмента качества</vt:lpstr>
      <vt:lpstr>Вход, процесс и результаты</vt:lpstr>
      <vt:lpstr>Типовая повестка дня для Внутренней системы гарантии качества </vt:lpstr>
      <vt:lpstr>SMART Цели  (конкретность, измеримость, достижимость, актуальность и ограниченность во времени)</vt:lpstr>
      <vt:lpstr>Годовая отчетность по программе для аккредитованных программ</vt:lpstr>
      <vt:lpstr>Отчетность на уровне учреждения</vt:lpstr>
      <vt:lpstr>Система управления качеством –  система обработки информации</vt:lpstr>
      <vt:lpstr>Институциональное обследование</vt:lpstr>
      <vt:lpstr>Что такое аккредитация?</vt:lpstr>
      <vt:lpstr>ЦЕЛЬ АККРЕДИТАЦИИ</vt:lpstr>
      <vt:lpstr>ВИДЫ АКРЕДИТАЦИИ</vt:lpstr>
      <vt:lpstr>Результаты независимой аккредитации</vt:lpstr>
      <vt:lpstr>ЗАКОНОДАТЕЛЬНАЯ ОСНОВА ДЛЯ ПРОДВИЖЕНИЯ НЕЗАВИСИМОЙ АККРЕДИТАЦИИ</vt:lpstr>
      <vt:lpstr>СТАТЬЯ 40 ЗАКОНА</vt:lpstr>
      <vt:lpstr>СТАТЬЯ 40 ЗАКОНА (2)</vt:lpstr>
      <vt:lpstr>Статья 40 Закона (3)</vt:lpstr>
      <vt:lpstr>Статья 40 Закона (4)</vt:lpstr>
      <vt:lpstr>Аккредитационные агентства</vt:lpstr>
      <vt:lpstr>ЭТАПЫ АККРЕДИТАЦИИ</vt:lpstr>
      <vt:lpstr>ЭТАПЫ АККРЕДИТАЦИИ (2)</vt:lpstr>
      <vt:lpstr>Совет по аккредитации при агентстве</vt:lpstr>
      <vt:lpstr>ПОСЛЕДСТВИЯ АККРЕДИТАЦИИ</vt:lpstr>
      <vt:lpstr>СТАНДАРТЫ АККРЕДИТАЦИИ</vt:lpstr>
      <vt:lpstr>Критерии принятия решений об аккредитации</vt:lpstr>
      <vt:lpstr>Доказательства выполнения стандартов и критериев</vt:lpstr>
      <vt:lpstr>Меры поиска доказательств</vt:lpstr>
      <vt:lpstr>Презентация PowerPoint</vt:lpstr>
      <vt:lpstr>ОБРАЗОВАТЕЛЬНАЯ ПРОГРАММА  «Лечебное  дело»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313</cp:revision>
  <dcterms:created xsi:type="dcterms:W3CDTF">2011-08-22T06:15:48Z</dcterms:created>
  <dcterms:modified xsi:type="dcterms:W3CDTF">2017-03-09T09:47:44Z</dcterms:modified>
</cp:coreProperties>
</file>